
<file path=[Content_Types].xml><?xml version="1.0" encoding="utf-8"?>
<Types xmlns="http://schemas.openxmlformats.org/package/2006/content-types">
  <Default Extension="png" ContentType="image/png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Default Extension="jpeg" ContentType="image/jpeg"/>
  <Default Extension="rels" ContentType="application/vnd.openxmlformats-package.relationship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tiff" ContentType="image/tiff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58D40-A313-487C-88E3-B06F63772AA8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8B81B-EA42-4EDC-8582-B857555AD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52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58D40-A313-487C-88E3-B06F63772AA8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8B81B-EA42-4EDC-8582-B857555AD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06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58D40-A313-487C-88E3-B06F63772AA8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8B81B-EA42-4EDC-8582-B857555AD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416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58D40-A313-487C-88E3-B06F63772AA8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8B81B-EA42-4EDC-8582-B857555AD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652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58D40-A313-487C-88E3-B06F63772AA8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8B81B-EA42-4EDC-8582-B857555AD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539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58D40-A313-487C-88E3-B06F63772AA8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8B81B-EA42-4EDC-8582-B857555AD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510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58D40-A313-487C-88E3-B06F63772AA8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8B81B-EA42-4EDC-8582-B857555AD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308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58D40-A313-487C-88E3-B06F63772AA8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8B81B-EA42-4EDC-8582-B857555AD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549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58D40-A313-487C-88E3-B06F63772AA8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8B81B-EA42-4EDC-8582-B857555AD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097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58D40-A313-487C-88E3-B06F63772AA8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8B81B-EA42-4EDC-8582-B857555AD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21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58D40-A313-487C-88E3-B06F63772AA8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8B81B-EA42-4EDC-8582-B857555AD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764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58D40-A313-487C-88E3-B06F63772AA8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8B81B-EA42-4EDC-8582-B857555ADA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07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tiff"/><Relationship Id="rId3" Type="http://schemas.openxmlformats.org/officeDocument/2006/relationships/image" Target="../media/image2.png"/><Relationship Id="rId12" Type="http://schemas.openxmlformats.org/officeDocument/2006/relationships/image" Target="../media/image5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4.tiff"/><Relationship Id="rId10" Type="http://schemas.openxmlformats.org/officeDocument/2006/relationships/image" Target="../media/image3.tiff"/><Relationship Id="rId9" Type="http://schemas.openxmlformats.org/officeDocument/2006/relationships/image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6" r="7828"/>
          <a:stretch>
            <a:fillRect/>
          </a:stretch>
        </p:blipFill>
        <p:spPr bwMode="auto">
          <a:xfrm>
            <a:off x="0" y="833605"/>
            <a:ext cx="9164881" cy="5167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9">
            <a:extLst>
              <a:ext uri="{FF2B5EF4-FFF2-40B4-BE49-F238E27FC236}">
                <a16:creationId xmlns:a16="http://schemas.microsoft.com/office/drawing/2014/main" id="{DD942015-B3B6-6C4A-B4B7-4EB441F120F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662497" y="951570"/>
            <a:ext cx="1296179" cy="4056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3303" y="968673"/>
            <a:ext cx="8537676" cy="1627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solidFill>
                  <a:srgbClr val="DD1E25"/>
                </a:solidFill>
                <a:latin typeface="Arial"/>
              </a:rPr>
              <a:t>Компания «ПАО» Северсталь, управление главного энергетика</a:t>
            </a:r>
          </a:p>
          <a:p>
            <a:pPr>
              <a:lnSpc>
                <a:spcPct val="150000"/>
              </a:lnSpc>
            </a:pPr>
            <a:r>
              <a:rPr lang="ru-RU" sz="1050" b="1" i="1" dirty="0">
                <a:solidFill>
                  <a:srgbClr val="000000"/>
                </a:solidFill>
                <a:latin typeface="Arial"/>
              </a:rPr>
              <a:t>Приглашает на работу выпускников направления «Теплоснабжение и теплотехническое оборудование»</a:t>
            </a:r>
          </a:p>
          <a:p>
            <a:pPr>
              <a:lnSpc>
                <a:spcPct val="150000"/>
              </a:lnSpc>
            </a:pPr>
            <a:r>
              <a:rPr lang="ru-RU" sz="900" b="1" dirty="0">
                <a:solidFill>
                  <a:srgbClr val="DD1E25"/>
                </a:solidFill>
                <a:latin typeface="Arial"/>
              </a:rPr>
              <a:t>Должность</a:t>
            </a:r>
            <a:r>
              <a:rPr lang="ru-RU" sz="900" b="1" i="1" dirty="0">
                <a:solidFill>
                  <a:srgbClr val="000000"/>
                </a:solidFill>
                <a:latin typeface="Arial"/>
              </a:rPr>
              <a:t>: Машинист паровых турбин (ученический договор) </a:t>
            </a:r>
            <a:r>
              <a:rPr lang="ru-RU" sz="900" b="1" dirty="0">
                <a:solidFill>
                  <a:srgbClr val="000000"/>
                </a:solidFill>
                <a:latin typeface="Arial"/>
              </a:rPr>
              <a:t>с последующим трудоустройством после сдачи экзамена на профессию.</a:t>
            </a:r>
          </a:p>
          <a:p>
            <a:pPr>
              <a:lnSpc>
                <a:spcPct val="150000"/>
              </a:lnSpc>
            </a:pPr>
            <a:r>
              <a:rPr lang="ru-RU" sz="900" b="1" dirty="0">
                <a:solidFill>
                  <a:srgbClr val="DD1E25"/>
                </a:solidFill>
                <a:latin typeface="Arial"/>
              </a:rPr>
              <a:t>График работы</a:t>
            </a:r>
            <a:r>
              <a:rPr lang="ru-RU" sz="900" b="1" i="1" dirty="0">
                <a:solidFill>
                  <a:srgbClr val="000000"/>
                </a:solidFill>
                <a:latin typeface="Arial"/>
              </a:rPr>
              <a:t>: Сменный, непрерывный с продолжительностью смены 12 часов</a:t>
            </a:r>
          </a:p>
          <a:p>
            <a:pPr>
              <a:lnSpc>
                <a:spcPct val="150000"/>
              </a:lnSpc>
            </a:pPr>
            <a:r>
              <a:rPr lang="ru-RU" sz="900" b="1" dirty="0">
                <a:solidFill>
                  <a:srgbClr val="DD1E25"/>
                </a:solidFill>
                <a:latin typeface="Arial"/>
              </a:rPr>
              <a:t>Уровень заработной платы</a:t>
            </a:r>
            <a:r>
              <a:rPr lang="ru-RU" sz="900" b="1" i="1" dirty="0">
                <a:solidFill>
                  <a:srgbClr val="000000"/>
                </a:solidFill>
                <a:latin typeface="Arial"/>
              </a:rPr>
              <a:t>: ( по результатам собеседования) от 40 000 руб. </a:t>
            </a:r>
          </a:p>
          <a:p>
            <a:pPr>
              <a:lnSpc>
                <a:spcPct val="150000"/>
              </a:lnSpc>
            </a:pPr>
            <a:r>
              <a:rPr lang="ru-RU" sz="900" b="1" dirty="0">
                <a:solidFill>
                  <a:srgbClr val="DD1E25"/>
                </a:solidFill>
                <a:latin typeface="Arial"/>
              </a:rPr>
              <a:t>Дополнительное денежное вознаграждение</a:t>
            </a:r>
            <a:r>
              <a:rPr lang="ru-RU" sz="900" b="1" i="1" dirty="0">
                <a:solidFill>
                  <a:srgbClr val="000000"/>
                </a:solidFill>
                <a:latin typeface="Arial"/>
              </a:rPr>
              <a:t>: ежегодное вознаграждение в размере от 4% суммы годовой зарплаты, по результатам работы.</a:t>
            </a:r>
          </a:p>
          <a:p>
            <a:endParaRPr lang="ru-RU" altLang="ru-RU" sz="900" dirty="0">
              <a:solidFill>
                <a:srgbClr val="000000"/>
              </a:solidFill>
              <a:latin typeface="Arial"/>
            </a:endParaRPr>
          </a:p>
          <a:p>
            <a:endParaRPr lang="ru-RU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3303" y="2296184"/>
            <a:ext cx="6031870" cy="15927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900" b="1" dirty="0">
                <a:solidFill>
                  <a:srgbClr val="DD1E25"/>
                </a:solidFill>
                <a:latin typeface="Arial"/>
              </a:rPr>
              <a:t>Социальные льготы и гарантии</a:t>
            </a:r>
            <a:r>
              <a:rPr lang="ru-RU" sz="900" b="1" i="1" dirty="0">
                <a:solidFill>
                  <a:srgbClr val="005DA3"/>
                </a:solidFill>
                <a:latin typeface="Arial"/>
              </a:rPr>
              <a:t>: </a:t>
            </a:r>
            <a:r>
              <a:rPr lang="ru-RU" sz="900" b="1" dirty="0">
                <a:solidFill>
                  <a:srgbClr val="000000"/>
                </a:solidFill>
                <a:latin typeface="Arial"/>
              </a:rPr>
              <a:t>Полный </a:t>
            </a:r>
            <a:r>
              <a:rPr lang="ru-RU" sz="900" b="1" dirty="0" err="1">
                <a:solidFill>
                  <a:srgbClr val="000000"/>
                </a:solidFill>
                <a:latin typeface="Arial"/>
              </a:rPr>
              <a:t>соцпакет</a:t>
            </a:r>
            <a:r>
              <a:rPr lang="ru-RU" sz="900" b="1" dirty="0">
                <a:solidFill>
                  <a:srgbClr val="000000"/>
                </a:solidFill>
                <a:latin typeface="Arial"/>
              </a:rPr>
              <a:t>, медицинское обслуживание, медицинское страхование. </a:t>
            </a:r>
            <a:r>
              <a:rPr lang="ru-RU" sz="900" b="1" i="1" dirty="0">
                <a:solidFill>
                  <a:srgbClr val="000000"/>
                </a:solidFill>
                <a:latin typeface="Arial"/>
              </a:rPr>
              <a:t>На предприятии действует лучший Коллективный договор на северо-западе, по результатам </a:t>
            </a:r>
            <a:r>
              <a:rPr lang="ru-RU" altLang="ru-RU" sz="900" b="1" i="1" dirty="0">
                <a:solidFill>
                  <a:srgbClr val="000000"/>
                </a:solidFill>
                <a:latin typeface="Arial"/>
              </a:rPr>
              <a:t>Конкурса «Предприятие горно-металлургического комплекса высокой социальной </a:t>
            </a:r>
            <a:r>
              <a:rPr lang="ru-RU" altLang="ru-RU" sz="900" b="1" dirty="0">
                <a:solidFill>
                  <a:srgbClr val="000000"/>
                </a:solidFill>
                <a:latin typeface="Arial"/>
              </a:rPr>
              <a:t>эффективности</a:t>
            </a:r>
            <a:r>
              <a:rPr lang="ru-RU" altLang="ru-RU" sz="900" b="1" i="1" dirty="0">
                <a:solidFill>
                  <a:srgbClr val="000000"/>
                </a:solidFill>
                <a:latin typeface="Arial"/>
              </a:rPr>
              <a:t>»</a:t>
            </a:r>
          </a:p>
          <a:p>
            <a:pPr>
              <a:lnSpc>
                <a:spcPct val="150000"/>
              </a:lnSpc>
            </a:pPr>
            <a:r>
              <a:rPr lang="ru-RU" altLang="ru-RU" sz="900" b="1" dirty="0">
                <a:solidFill>
                  <a:srgbClr val="DD1E25"/>
                </a:solidFill>
                <a:latin typeface="Arial"/>
              </a:rPr>
              <a:t>Дополнительные социальные льготы и гарантии</a:t>
            </a:r>
            <a:r>
              <a:rPr lang="ru-RU" altLang="ru-RU" sz="900" b="1" i="1" dirty="0">
                <a:solidFill>
                  <a:srgbClr val="005DA3"/>
                </a:solidFill>
                <a:latin typeface="Arial"/>
              </a:rPr>
              <a:t>: </a:t>
            </a:r>
            <a:r>
              <a:rPr lang="ru-RU" altLang="ru-RU" sz="900" b="1" i="1" dirty="0">
                <a:solidFill>
                  <a:srgbClr val="000000"/>
                </a:solidFill>
                <a:latin typeface="Arial"/>
              </a:rPr>
              <a:t>По результатам собеседования, присвоение статуса «Молодой специалист», предоставление льготы – компенсация найма жилья для иногородних работников сроком до 3-х лет.</a:t>
            </a:r>
          </a:p>
          <a:p>
            <a:endParaRPr lang="ru-RU" sz="900" dirty="0" err="1">
              <a:solidFill>
                <a:srgbClr val="000000">
                  <a:lumMod val="75000"/>
                  <a:lumOff val="25000"/>
                </a:srgbClr>
              </a:solidFill>
              <a:latin typeface="Arial"/>
            </a:endParaRPr>
          </a:p>
        </p:txBody>
      </p:sp>
      <p:pic>
        <p:nvPicPr>
          <p:cNvPr id="1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6" r="7828"/>
          <a:stretch>
            <a:fillRect/>
          </a:stretch>
        </p:blipFill>
        <p:spPr bwMode="auto">
          <a:xfrm>
            <a:off x="0" y="0"/>
            <a:ext cx="9164881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070536" y="2096641"/>
            <a:ext cx="2073464" cy="30521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>
                <a:solidFill>
                  <a:srgbClr val="DD1E25"/>
                </a:solidFill>
                <a:latin typeface="Arial"/>
              </a:rPr>
              <a:t>Общая информация о г. Череповец</a:t>
            </a:r>
          </a:p>
          <a:p>
            <a:endParaRPr lang="ru-RU" altLang="ru-RU" sz="1000" b="1" dirty="0">
              <a:solidFill>
                <a:srgbClr val="DD1E25"/>
              </a:solidFill>
              <a:latin typeface="Arial" charset="0"/>
            </a:endParaRPr>
          </a:p>
          <a:p>
            <a:r>
              <a:rPr lang="en-US" altLang="ru-RU" sz="1000" b="1" dirty="0">
                <a:solidFill>
                  <a:srgbClr val="DD1E25"/>
                </a:solidFill>
                <a:latin typeface="Arial" charset="0"/>
              </a:rPr>
              <a:t>  </a:t>
            </a:r>
            <a:r>
              <a:rPr lang="ru-RU" altLang="ru-RU" sz="1000" b="1" dirty="0">
                <a:solidFill>
                  <a:srgbClr val="DD1E25"/>
                </a:solidFill>
                <a:latin typeface="Arial" charset="0"/>
              </a:rPr>
              <a:t>Население</a:t>
            </a:r>
          </a:p>
          <a:p>
            <a:pPr>
              <a:spcAft>
                <a:spcPts val="450"/>
              </a:spcAft>
            </a:pPr>
            <a:r>
              <a:rPr lang="en-US" altLang="ru-RU" sz="1000" b="1" dirty="0">
                <a:solidFill>
                  <a:srgbClr val="000000"/>
                </a:solidFill>
                <a:latin typeface="Arial" charset="0"/>
              </a:rPr>
              <a:t>  </a:t>
            </a:r>
            <a:r>
              <a:rPr lang="ru-RU" altLang="ru-RU" sz="1000" b="1" dirty="0">
                <a:solidFill>
                  <a:srgbClr val="000000"/>
                </a:solidFill>
                <a:latin typeface="Arial" charset="0"/>
              </a:rPr>
              <a:t>320 тыс. человек</a:t>
            </a:r>
          </a:p>
          <a:p>
            <a:r>
              <a:rPr lang="en-US" altLang="ru-RU" sz="1000" b="1" dirty="0">
                <a:solidFill>
                  <a:srgbClr val="DD1E25"/>
                </a:solidFill>
                <a:latin typeface="Arial" charset="0"/>
              </a:rPr>
              <a:t>  </a:t>
            </a:r>
            <a:r>
              <a:rPr lang="ru-RU" altLang="ru-RU" sz="1000" b="1" dirty="0">
                <a:solidFill>
                  <a:srgbClr val="DD1E25"/>
                </a:solidFill>
                <a:latin typeface="Arial" charset="0"/>
              </a:rPr>
              <a:t>Расположение</a:t>
            </a:r>
          </a:p>
          <a:p>
            <a:pPr marL="485775" lvl="1" indent="-142875">
              <a:buFont typeface="Arial" charset="0"/>
              <a:buChar char="•"/>
            </a:pPr>
            <a:r>
              <a:rPr lang="ru-RU" altLang="ru-RU" sz="1000" b="1" dirty="0">
                <a:solidFill>
                  <a:srgbClr val="000000"/>
                </a:solidFill>
                <a:latin typeface="Arial" charset="0"/>
              </a:rPr>
              <a:t>500 км от Москвы</a:t>
            </a:r>
          </a:p>
          <a:p>
            <a:pPr marL="485775" lvl="1" indent="-142875">
              <a:buFont typeface="Arial" charset="0"/>
              <a:buChar char="•"/>
            </a:pPr>
            <a:r>
              <a:rPr lang="ru-RU" altLang="ru-RU" sz="1000" b="1" dirty="0">
                <a:solidFill>
                  <a:srgbClr val="000000"/>
                </a:solidFill>
                <a:latin typeface="Arial" charset="0"/>
              </a:rPr>
              <a:t>400 км от Санкт Петербурга</a:t>
            </a:r>
          </a:p>
          <a:p>
            <a:r>
              <a:rPr lang="en-US" altLang="ru-RU" sz="1000" b="1" dirty="0">
                <a:solidFill>
                  <a:srgbClr val="DD1E25"/>
                </a:solidFill>
                <a:latin typeface="Arial" charset="0"/>
              </a:rPr>
              <a:t>  </a:t>
            </a:r>
            <a:r>
              <a:rPr lang="ru-RU" altLang="ru-RU" sz="1000" b="1" dirty="0">
                <a:solidFill>
                  <a:srgbClr val="DD1E25"/>
                </a:solidFill>
                <a:latin typeface="Arial" charset="0"/>
              </a:rPr>
              <a:t>Отдых</a:t>
            </a:r>
          </a:p>
          <a:p>
            <a:pPr marL="485775" lvl="1" indent="-142875">
              <a:buFont typeface="Arial" charset="0"/>
              <a:buChar char="•"/>
            </a:pPr>
            <a:r>
              <a:rPr lang="ru-RU" altLang="ru-RU" sz="1000" b="1" dirty="0">
                <a:solidFill>
                  <a:srgbClr val="000000"/>
                </a:solidFill>
                <a:latin typeface="Arial" charset="0"/>
              </a:rPr>
              <a:t>5 театров</a:t>
            </a:r>
          </a:p>
          <a:p>
            <a:pPr marL="485775" lvl="1" indent="-142875">
              <a:buFont typeface="Arial" charset="0"/>
              <a:buChar char="•"/>
            </a:pPr>
            <a:r>
              <a:rPr lang="ru-RU" altLang="ru-RU" sz="1000" b="1" dirty="0">
                <a:solidFill>
                  <a:srgbClr val="000000"/>
                </a:solidFill>
                <a:latin typeface="Arial" charset="0"/>
              </a:rPr>
              <a:t>6 кинотеатров</a:t>
            </a:r>
          </a:p>
          <a:p>
            <a:pPr marL="485775" lvl="1" indent="-142875">
              <a:buFont typeface="Arial" charset="0"/>
              <a:buChar char="•"/>
            </a:pPr>
            <a:r>
              <a:rPr lang="ru-RU" altLang="ru-RU" sz="1000" b="1" dirty="0">
                <a:solidFill>
                  <a:srgbClr val="000000"/>
                </a:solidFill>
                <a:latin typeface="Arial" charset="0"/>
              </a:rPr>
              <a:t>2 концертных зала</a:t>
            </a:r>
          </a:p>
          <a:p>
            <a:pPr marL="485775" lvl="1" indent="-142875">
              <a:buFont typeface="Arial" charset="0"/>
              <a:buChar char="•"/>
            </a:pPr>
            <a:r>
              <a:rPr lang="ru-RU" altLang="ru-RU" sz="1000" b="1" dirty="0">
                <a:solidFill>
                  <a:srgbClr val="000000"/>
                </a:solidFill>
                <a:latin typeface="Arial" charset="0"/>
              </a:rPr>
              <a:t>горнолыжный комплекс</a:t>
            </a:r>
          </a:p>
          <a:p>
            <a:pPr marL="485775" lvl="1" indent="-142875">
              <a:buFont typeface="Arial" charset="0"/>
              <a:buChar char="•"/>
            </a:pPr>
            <a:r>
              <a:rPr lang="ru-RU" altLang="ru-RU" sz="1000" b="1" dirty="0">
                <a:solidFill>
                  <a:srgbClr val="000000"/>
                </a:solidFill>
                <a:latin typeface="Arial" charset="0"/>
              </a:rPr>
              <a:t>3 ледовых крытых катка</a:t>
            </a:r>
          </a:p>
          <a:p>
            <a:pPr marL="485775" lvl="1" indent="-142875">
              <a:buFont typeface="Arial" charset="0"/>
              <a:buChar char="•"/>
            </a:pPr>
            <a:r>
              <a:rPr lang="ru-RU" altLang="ru-RU" sz="1000" b="1" dirty="0">
                <a:solidFill>
                  <a:srgbClr val="000000"/>
                </a:solidFill>
                <a:latin typeface="Arial" charset="0"/>
              </a:rPr>
              <a:t>3 бассейна</a:t>
            </a:r>
          </a:p>
          <a:p>
            <a:pPr marL="485775" lvl="1" indent="-142875">
              <a:buFont typeface="Arial" charset="0"/>
              <a:buChar char="•"/>
            </a:pPr>
            <a:r>
              <a:rPr lang="ru-RU" altLang="ru-RU" sz="1000" b="1" dirty="0">
                <a:solidFill>
                  <a:srgbClr val="000000"/>
                </a:solidFill>
                <a:latin typeface="Arial" charset="0"/>
              </a:rPr>
              <a:t>аквапарк</a:t>
            </a:r>
          </a:p>
          <a:p>
            <a:pPr>
              <a:spcAft>
                <a:spcPts val="450"/>
              </a:spcAft>
            </a:pPr>
            <a:endParaRPr lang="ru-RU" altLang="ru-RU" sz="1000" dirty="0">
              <a:solidFill>
                <a:srgbClr val="000000"/>
              </a:solidFill>
              <a:latin typeface="Arial" charset="0"/>
            </a:endParaRPr>
          </a:p>
          <a:p>
            <a:endParaRPr lang="ru-RU" sz="1000" dirty="0" err="1">
              <a:solidFill>
                <a:srgbClr val="000000">
                  <a:lumMod val="75000"/>
                  <a:lumOff val="25000"/>
                </a:srgbClr>
              </a:solidFill>
              <a:latin typeface="Arial"/>
            </a:endParaRPr>
          </a:p>
        </p:txBody>
      </p:sp>
      <p:pic>
        <p:nvPicPr>
          <p:cNvPr id="19" name="Picture 20"/>
          <p:cNvPicPr>
            <a:picLocks noChangeAspect="1"/>
          </p:cNvPicPr>
          <p:nvPr/>
        </p:nvPicPr>
        <p:blipFill rotWithShape="1">
          <a:blip r:embed="rId10"/>
          <a:srcRect l="965" r="9593"/>
          <a:stretch/>
        </p:blipFill>
        <p:spPr>
          <a:xfrm>
            <a:off x="3604634" y="5949427"/>
            <a:ext cx="1329763" cy="884928"/>
          </a:xfrm>
          <a:prstGeom prst="roundRect">
            <a:avLst>
              <a:gd name="adj" fmla="val 7006"/>
            </a:avLst>
          </a:prstGeom>
          <a:noFill/>
        </p:spPr>
      </p:pic>
      <p:pic>
        <p:nvPicPr>
          <p:cNvPr id="20" name="Picture 24"/>
          <p:cNvPicPr>
            <a:picLocks noChangeAspect="1"/>
          </p:cNvPicPr>
          <p:nvPr/>
        </p:nvPicPr>
        <p:blipFill rotWithShape="1">
          <a:blip r:embed="rId11"/>
          <a:srcRect l="1621" t="106" r="1675" b="-106"/>
          <a:stretch/>
        </p:blipFill>
        <p:spPr>
          <a:xfrm>
            <a:off x="1816755" y="5938302"/>
            <a:ext cx="1410665" cy="891000"/>
          </a:xfrm>
          <a:prstGeom prst="roundRect">
            <a:avLst>
              <a:gd name="adj" fmla="val 7006"/>
            </a:avLst>
          </a:prstGeom>
          <a:noFill/>
        </p:spPr>
      </p:pic>
      <p:pic>
        <p:nvPicPr>
          <p:cNvPr id="21" name="Picture 25"/>
          <p:cNvPicPr>
            <a:picLocks noChangeAspect="1"/>
          </p:cNvPicPr>
          <p:nvPr/>
        </p:nvPicPr>
        <p:blipFill rotWithShape="1">
          <a:blip r:embed="rId12"/>
          <a:srcRect l="6116" t="2330" r="11081" b="2934"/>
          <a:stretch/>
        </p:blipFill>
        <p:spPr>
          <a:xfrm>
            <a:off x="5534445" y="5954443"/>
            <a:ext cx="1536091" cy="892415"/>
          </a:xfrm>
          <a:prstGeom prst="roundRect">
            <a:avLst>
              <a:gd name="adj" fmla="val 7006"/>
            </a:avLst>
          </a:prstGeom>
          <a:noFill/>
        </p:spPr>
      </p:pic>
      <p:pic>
        <p:nvPicPr>
          <p:cNvPr id="22" name="Picture 26"/>
          <p:cNvPicPr>
            <a:picLocks noChangeAspect="1"/>
          </p:cNvPicPr>
          <p:nvPr/>
        </p:nvPicPr>
        <p:blipFill rotWithShape="1">
          <a:blip r:embed="rId13"/>
          <a:srcRect l="4237" t="399" r="214" b="-399"/>
          <a:stretch/>
        </p:blipFill>
        <p:spPr>
          <a:xfrm>
            <a:off x="7446507" y="5949427"/>
            <a:ext cx="1512168" cy="890214"/>
          </a:xfrm>
          <a:prstGeom prst="roundRect">
            <a:avLst>
              <a:gd name="adj" fmla="val 7006"/>
            </a:avLst>
          </a:prstGeom>
          <a:noFill/>
        </p:spPr>
      </p:pic>
      <p:sp>
        <p:nvSpPr>
          <p:cNvPr id="23" name="Скругленный прямоугольник 1"/>
          <p:cNvSpPr/>
          <p:nvPr/>
        </p:nvSpPr>
        <p:spPr>
          <a:xfrm>
            <a:off x="100460" y="5955150"/>
            <a:ext cx="1473904" cy="891000"/>
          </a:xfrm>
          <a:prstGeom prst="roundRect">
            <a:avLst>
              <a:gd name="adj" fmla="val 5768"/>
            </a:avLst>
          </a:prstGeom>
          <a:solidFill>
            <a:srgbClr val="737373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000" tIns="0" rIns="54000" bIns="0" anchor="ctr"/>
          <a:lstStyle/>
          <a:p>
            <a:r>
              <a:rPr lang="ru-RU" sz="1050" dirty="0">
                <a:solidFill>
                  <a:srgbClr val="FFFFFF"/>
                </a:solidFill>
                <a:latin typeface="Arial" charset="0"/>
                <a:cs typeface="Arial" charset="0"/>
              </a:rPr>
              <a:t>В Череповце ежегодно проходит театральный фестиваль «Золотая маска»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7086" y="63202"/>
            <a:ext cx="8950708" cy="22044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DD1E25"/>
                </a:solidFill>
                <a:latin typeface="Arial"/>
              </a:rPr>
              <a:t>Компания «ПАО» Северсталь, управление главного энергетика</a:t>
            </a:r>
          </a:p>
          <a:p>
            <a:pPr>
              <a:lnSpc>
                <a:spcPct val="150000"/>
              </a:lnSpc>
            </a:pPr>
            <a:r>
              <a:rPr lang="ru-RU" sz="1200" b="1" i="1" dirty="0">
                <a:solidFill>
                  <a:srgbClr val="000000"/>
                </a:solidFill>
                <a:latin typeface="Arial"/>
              </a:rPr>
              <a:t>Приглашает на работу выпускников направления </a:t>
            </a:r>
            <a:r>
              <a:rPr lang="ru-RU" sz="1200" b="1" i="1" dirty="0">
                <a:solidFill>
                  <a:srgbClr val="FF0000"/>
                </a:solidFill>
                <a:latin typeface="Arial"/>
              </a:rPr>
              <a:t>«Теплоснабжение и теплотехническое оборудование»</a:t>
            </a:r>
          </a:p>
          <a:p>
            <a:pPr>
              <a:lnSpc>
                <a:spcPct val="150000"/>
              </a:lnSpc>
            </a:pPr>
            <a:r>
              <a:rPr lang="ru-RU" sz="1100" b="1" dirty="0">
                <a:solidFill>
                  <a:srgbClr val="DD1E25"/>
                </a:solidFill>
                <a:latin typeface="Arial"/>
              </a:rPr>
              <a:t>Должность</a:t>
            </a:r>
            <a:r>
              <a:rPr lang="ru-RU" sz="1050" b="1" i="1" dirty="0">
                <a:solidFill>
                  <a:srgbClr val="000000"/>
                </a:solidFill>
                <a:latin typeface="Arial"/>
              </a:rPr>
              <a:t>: </a:t>
            </a:r>
            <a:r>
              <a:rPr lang="ru-RU" sz="1050" b="1" i="1" dirty="0" smtClean="0">
                <a:solidFill>
                  <a:srgbClr val="000000"/>
                </a:solidFill>
                <a:latin typeface="Arial"/>
              </a:rPr>
              <a:t>машинист </a:t>
            </a:r>
            <a:r>
              <a:rPr lang="ru-RU" sz="1050" b="1" i="1" dirty="0">
                <a:solidFill>
                  <a:srgbClr val="000000"/>
                </a:solidFill>
                <a:latin typeface="Arial"/>
              </a:rPr>
              <a:t>паровых </a:t>
            </a:r>
            <a:r>
              <a:rPr lang="ru-RU" sz="1050" b="1" i="1" dirty="0" smtClean="0">
                <a:solidFill>
                  <a:srgbClr val="000000"/>
                </a:solidFill>
                <a:latin typeface="Arial"/>
              </a:rPr>
              <a:t>турбин 6 разряд </a:t>
            </a:r>
            <a:r>
              <a:rPr lang="ru-RU" sz="1050" b="1" i="1" dirty="0">
                <a:solidFill>
                  <a:srgbClr val="000000"/>
                </a:solidFill>
                <a:latin typeface="Arial"/>
              </a:rPr>
              <a:t>(обучение </a:t>
            </a:r>
            <a:r>
              <a:rPr lang="ru-RU" sz="1050" b="1" i="1" dirty="0" smtClean="0">
                <a:solidFill>
                  <a:srgbClr val="000000"/>
                </a:solidFill>
                <a:latin typeface="Arial"/>
              </a:rPr>
              <a:t>на профессию и  </a:t>
            </a:r>
            <a:r>
              <a:rPr lang="ru-RU" sz="1050" b="1" i="1" dirty="0">
                <a:solidFill>
                  <a:srgbClr val="000000"/>
                </a:solidFill>
                <a:latin typeface="Arial"/>
              </a:rPr>
              <a:t>повышение разряда на рабочем месте) </a:t>
            </a:r>
            <a:endParaRPr lang="ru-RU" sz="1050" b="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ru-RU" sz="1100" b="1" dirty="0">
                <a:solidFill>
                  <a:srgbClr val="DD1E25"/>
                </a:solidFill>
                <a:latin typeface="Arial"/>
              </a:rPr>
              <a:t>График работы</a:t>
            </a:r>
            <a:r>
              <a:rPr lang="ru-RU" sz="1050" b="1" i="1" dirty="0">
                <a:solidFill>
                  <a:srgbClr val="000000"/>
                </a:solidFill>
                <a:latin typeface="Arial"/>
              </a:rPr>
              <a:t>: </a:t>
            </a:r>
            <a:r>
              <a:rPr lang="ru-RU" sz="1050" b="1" i="1" dirty="0" smtClean="0">
                <a:solidFill>
                  <a:srgbClr val="000000"/>
                </a:solidFill>
                <a:latin typeface="Arial"/>
              </a:rPr>
              <a:t>сменный</a:t>
            </a:r>
            <a:r>
              <a:rPr lang="ru-RU" sz="1050" b="1" i="1" dirty="0">
                <a:solidFill>
                  <a:srgbClr val="000000"/>
                </a:solidFill>
                <a:latin typeface="Arial"/>
              </a:rPr>
              <a:t>, непрерывный с продолжительностью смены 12 часов</a:t>
            </a:r>
          </a:p>
          <a:p>
            <a:pPr>
              <a:lnSpc>
                <a:spcPct val="150000"/>
              </a:lnSpc>
            </a:pPr>
            <a:r>
              <a:rPr lang="ru-RU" sz="1100" b="1" dirty="0">
                <a:solidFill>
                  <a:srgbClr val="DD1E25"/>
                </a:solidFill>
                <a:latin typeface="Arial"/>
              </a:rPr>
              <a:t>Уровень заработной платы</a:t>
            </a:r>
            <a:r>
              <a:rPr lang="ru-RU" sz="1050" b="1" i="1" dirty="0">
                <a:solidFill>
                  <a:srgbClr val="000000"/>
                </a:solidFill>
                <a:latin typeface="Arial"/>
              </a:rPr>
              <a:t>: ( по результатам собеседования) от 40 000 руб. </a:t>
            </a:r>
          </a:p>
          <a:p>
            <a:pPr>
              <a:lnSpc>
                <a:spcPct val="150000"/>
              </a:lnSpc>
            </a:pPr>
            <a:r>
              <a:rPr lang="ru-RU" sz="1100" b="1" dirty="0">
                <a:solidFill>
                  <a:srgbClr val="DD1E25"/>
                </a:solidFill>
                <a:latin typeface="Arial"/>
              </a:rPr>
              <a:t>Дополнительное денежное вознаграждение</a:t>
            </a:r>
            <a:r>
              <a:rPr lang="ru-RU" sz="1050" b="1" i="1" dirty="0">
                <a:solidFill>
                  <a:srgbClr val="000000"/>
                </a:solidFill>
                <a:latin typeface="Arial"/>
              </a:rPr>
              <a:t>: ежегодное вознаграждение в размере от 4% суммы годовой зарплаты, по результатам работы.</a:t>
            </a:r>
          </a:p>
          <a:p>
            <a:endParaRPr lang="ru-RU" altLang="ru-RU" sz="1050" dirty="0">
              <a:solidFill>
                <a:srgbClr val="000000"/>
              </a:solidFill>
              <a:latin typeface="Arial"/>
            </a:endParaRPr>
          </a:p>
          <a:p>
            <a:endParaRPr lang="ru-RU" sz="9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" name="Рисунок 9">
            <a:extLst>
              <a:ext uri="{FF2B5EF4-FFF2-40B4-BE49-F238E27FC236}">
                <a16:creationId xmlns:a16="http://schemas.microsoft.com/office/drawing/2014/main" id="{DD942015-B3B6-6C4A-B4B7-4EB441F120F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662496" y="129334"/>
            <a:ext cx="1296179" cy="405629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79579" y="2078100"/>
            <a:ext cx="6031870" cy="18812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00" b="1" dirty="0">
                <a:solidFill>
                  <a:srgbClr val="DD1E25"/>
                </a:solidFill>
                <a:latin typeface="Arial"/>
              </a:rPr>
              <a:t>Социальные льготы и гарантии</a:t>
            </a:r>
            <a:r>
              <a:rPr lang="ru-RU" sz="1050" b="1" i="1" dirty="0">
                <a:solidFill>
                  <a:srgbClr val="005DA3"/>
                </a:solidFill>
                <a:latin typeface="Arial"/>
              </a:rPr>
              <a:t>: </a:t>
            </a:r>
            <a:r>
              <a:rPr lang="ru-RU" sz="1050" b="1" dirty="0">
                <a:solidFill>
                  <a:srgbClr val="000000"/>
                </a:solidFill>
                <a:latin typeface="Arial"/>
              </a:rPr>
              <a:t>по</a:t>
            </a:r>
            <a:r>
              <a:rPr lang="ru-RU" sz="1050" b="1" dirty="0" smtClean="0">
                <a:solidFill>
                  <a:srgbClr val="000000"/>
                </a:solidFill>
                <a:latin typeface="Arial"/>
              </a:rPr>
              <a:t>лный </a:t>
            </a:r>
            <a:r>
              <a:rPr lang="ru-RU" sz="1050" b="1" dirty="0" err="1">
                <a:solidFill>
                  <a:srgbClr val="000000"/>
                </a:solidFill>
                <a:latin typeface="Arial"/>
              </a:rPr>
              <a:t>соцпакет</a:t>
            </a:r>
            <a:r>
              <a:rPr lang="ru-RU" sz="1050" b="1" dirty="0">
                <a:solidFill>
                  <a:srgbClr val="000000"/>
                </a:solidFill>
                <a:latin typeface="Arial"/>
              </a:rPr>
              <a:t>, медицинское обслуживание, медицинское страхование. </a:t>
            </a:r>
            <a:r>
              <a:rPr lang="ru-RU" sz="1050" b="1" i="1" dirty="0">
                <a:solidFill>
                  <a:srgbClr val="000000"/>
                </a:solidFill>
                <a:latin typeface="Arial"/>
              </a:rPr>
              <a:t>На предприятии действует лучший Коллективный договор на северо-западе, по результатам </a:t>
            </a:r>
            <a:r>
              <a:rPr lang="ru-RU" altLang="ru-RU" sz="1050" b="1" i="1" dirty="0">
                <a:solidFill>
                  <a:srgbClr val="000000"/>
                </a:solidFill>
                <a:latin typeface="Arial"/>
              </a:rPr>
              <a:t>Конкурса «Предприятие горно-металлургического комплекса высокой социальной </a:t>
            </a:r>
            <a:r>
              <a:rPr lang="ru-RU" altLang="ru-RU" sz="1050" b="1" dirty="0">
                <a:solidFill>
                  <a:srgbClr val="000000"/>
                </a:solidFill>
                <a:latin typeface="Arial"/>
              </a:rPr>
              <a:t>эффективности</a:t>
            </a:r>
            <a:r>
              <a:rPr lang="ru-RU" altLang="ru-RU" sz="1050" b="1" i="1" dirty="0">
                <a:solidFill>
                  <a:srgbClr val="000000"/>
                </a:solidFill>
                <a:latin typeface="Arial"/>
              </a:rPr>
              <a:t>»</a:t>
            </a:r>
          </a:p>
          <a:p>
            <a:pPr>
              <a:lnSpc>
                <a:spcPct val="150000"/>
              </a:lnSpc>
            </a:pPr>
            <a:r>
              <a:rPr lang="ru-RU" altLang="ru-RU" sz="1100" b="1" dirty="0">
                <a:solidFill>
                  <a:srgbClr val="DD1E25"/>
                </a:solidFill>
                <a:latin typeface="Arial"/>
              </a:rPr>
              <a:t>Дополнительные социальные льготы и гарантии</a:t>
            </a:r>
            <a:r>
              <a:rPr lang="ru-RU" altLang="ru-RU" sz="1050" b="1" i="1" dirty="0">
                <a:solidFill>
                  <a:srgbClr val="005DA3"/>
                </a:solidFill>
                <a:latin typeface="Arial"/>
              </a:rPr>
              <a:t>: </a:t>
            </a:r>
            <a:r>
              <a:rPr lang="ru-RU" altLang="ru-RU" sz="1050" b="1" i="1" dirty="0">
                <a:solidFill>
                  <a:srgbClr val="000000"/>
                </a:solidFill>
                <a:latin typeface="Arial"/>
              </a:rPr>
              <a:t>по</a:t>
            </a:r>
            <a:r>
              <a:rPr lang="ru-RU" altLang="ru-RU" sz="1050" b="1" i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ru-RU" altLang="ru-RU" sz="1050" b="1" i="1" dirty="0">
                <a:solidFill>
                  <a:srgbClr val="000000"/>
                </a:solidFill>
                <a:latin typeface="Arial"/>
              </a:rPr>
              <a:t>результатам собеседования, присвоение статуса «Молодой специалист», предоставление льготы – компенсация найма жилья для иногородних работников сроком до 3-х лет.</a:t>
            </a:r>
          </a:p>
          <a:p>
            <a:endParaRPr lang="ru-RU" sz="1050" dirty="0" err="1">
              <a:solidFill>
                <a:srgbClr val="000000">
                  <a:lumMod val="75000"/>
                  <a:lumOff val="25000"/>
                </a:srgbClr>
              </a:solidFill>
              <a:latin typeface="Arial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0460" y="3923553"/>
            <a:ext cx="6559201" cy="789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50"/>
              </a:spcBef>
            </a:pPr>
            <a:r>
              <a:rPr lang="ru-RU" sz="1100" b="1" dirty="0">
                <a:solidFill>
                  <a:srgbClr val="DD1E25"/>
                </a:solidFill>
                <a:latin typeface="Arial"/>
              </a:rPr>
              <a:t>Адрес организации</a:t>
            </a:r>
            <a:r>
              <a:rPr lang="ru-RU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: Вологодская область, Череповец, ул. Мира, 30</a:t>
            </a:r>
          </a:p>
          <a:p>
            <a:pPr>
              <a:spcBef>
                <a:spcPts val="450"/>
              </a:spcBef>
            </a:pPr>
            <a:r>
              <a:rPr lang="ru-RU" sz="1100" b="1" dirty="0" smtClean="0">
                <a:solidFill>
                  <a:srgbClr val="DD1E25"/>
                </a:solidFill>
                <a:latin typeface="Arial"/>
              </a:rPr>
              <a:t>Должность </a:t>
            </a:r>
            <a:r>
              <a:rPr lang="ru-RU" sz="1100" b="1" dirty="0">
                <a:solidFill>
                  <a:srgbClr val="DD1E25"/>
                </a:solidFill>
                <a:latin typeface="Arial"/>
              </a:rPr>
              <a:t>представителя отдела </a:t>
            </a:r>
            <a:r>
              <a:rPr lang="ru-RU" sz="1100" b="1" dirty="0" smtClean="0">
                <a:solidFill>
                  <a:srgbClr val="DD1E25"/>
                </a:solidFill>
                <a:latin typeface="Arial"/>
              </a:rPr>
              <a:t>кадров, ФИО</a:t>
            </a:r>
            <a:r>
              <a:rPr lang="ru-RU" sz="1050" b="1" i="1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050" b="1" i="1" smtClean="0">
                <a:latin typeface="Arial" panose="020B0604020202020204" pitchFamily="34" charset="0"/>
                <a:cs typeface="Arial" panose="020B0604020202020204" pitchFamily="34" charset="0"/>
              </a:rPr>
              <a:t>старший </a:t>
            </a:r>
            <a:r>
              <a:rPr lang="ru-RU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менеджер по персоналу УГЭ, </a:t>
            </a:r>
          </a:p>
          <a:p>
            <a:pPr>
              <a:spcBef>
                <a:spcPts val="450"/>
              </a:spcBef>
            </a:pPr>
            <a:r>
              <a:rPr lang="ru-RU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Волкова Ирина Анатольевна, тел (8202) 56 32 22; </a:t>
            </a:r>
            <a:r>
              <a:rPr lang="en-US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+7</a:t>
            </a:r>
            <a:r>
              <a:rPr lang="ru-RU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 (921) 137 27 78; </a:t>
            </a:r>
            <a:r>
              <a:rPr lang="en-US" sz="1050" b="1" i="1" u="sng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en-US" sz="1050" b="1" i="1" u="sng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ina.volkowa@severstal.com</a:t>
            </a:r>
            <a:endParaRPr lang="ru-RU" sz="1050" b="1" i="1" u="sng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59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12AE3A998C57E644B8CA8F78C792B1CE" ma:contentTypeVersion="0" ma:contentTypeDescription="Создание документа." ma:contentTypeScope="" ma:versionID="21f171b9da95aa37d4b6d14718d6a852">
  <xsd:schema xmlns:xsd="http://www.w3.org/2001/XMLSchema" xmlns:p="http://schemas.microsoft.com/office/2006/metadata/properties" targetNamespace="http://schemas.microsoft.com/office/2006/metadata/properties" ma:root="true" ma:fieldsID="675046c3b3c761a0fb0d20c775fe9c3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BBEE5A3B-E716-49FC-9DA1-6FD7629F75E3}"/>
</file>

<file path=customXml/itemProps2.xml><?xml version="1.0" encoding="utf-8"?>
<ds:datastoreItem xmlns:ds="http://schemas.openxmlformats.org/officeDocument/2006/customXml" ds:itemID="{68A64298-FF65-4688-87DC-EBBDBEA736AE}"/>
</file>

<file path=customXml/itemProps3.xml><?xml version="1.0" encoding="utf-8"?>
<ds:datastoreItem xmlns:ds="http://schemas.openxmlformats.org/officeDocument/2006/customXml" ds:itemID="{409CC2B2-9811-434E-87FF-40D36BB0CA3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392</Words>
  <Application>Microsoft Office PowerPoint</Application>
  <PresentationFormat>Экран 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Severstal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Волкова Ирина Анатольевна</dc:creator>
  <cp:lastModifiedBy>Волкова Ирина Анатольевна</cp:lastModifiedBy>
  <cp:revision>7</cp:revision>
  <dcterms:created xsi:type="dcterms:W3CDTF">2019-10-14T12:03:17Z</dcterms:created>
  <dcterms:modified xsi:type="dcterms:W3CDTF">2019-10-14T13:38:21Z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0x01010012AE3A998C57E644B8CA8F78C792B1CE</vt:lpwstr>
  </property>
</Properties>
</file>