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customXml/itemProps1.xml" ContentType="application/vnd.openxmlformats-officedocument.customXmlProperties+xml"/>
  <Default Extension="rels" ContentType="application/vnd.openxmlformats-package.relationship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Default Extension="xlsx" ContentType="application/vnd.openxmlformats-officedocument.spreadsheetml.sheet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Default Extension="png" ContentType="image/png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Default Extension="jpeg" ContentType="image/jpeg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sldIdLst>
    <p:sldId id="256" r:id="rId2"/>
    <p:sldId id="308" r:id="rId3"/>
    <p:sldId id="282" r:id="rId4"/>
    <p:sldId id="309" r:id="rId5"/>
    <p:sldId id="310" r:id="rId6"/>
    <p:sldId id="311" r:id="rId7"/>
    <p:sldId id="318" r:id="rId8"/>
    <p:sldId id="302" r:id="rId9"/>
    <p:sldId id="319" r:id="rId10"/>
    <p:sldId id="312" r:id="rId11"/>
    <p:sldId id="313" r:id="rId12"/>
    <p:sldId id="314" r:id="rId13"/>
    <p:sldId id="315" r:id="rId14"/>
    <p:sldId id="316" r:id="rId15"/>
    <p:sldId id="317" r:id="rId16"/>
    <p:sldId id="258" r:id="rId17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AEEF"/>
    <a:srgbClr val="1737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250" autoAdjust="0"/>
    <p:restoredTop sz="94629" autoAdjust="0"/>
  </p:normalViewPr>
  <p:slideViewPr>
    <p:cSldViewPr snapToGrid="0" showGuides="1">
      <p:cViewPr>
        <p:scale>
          <a:sx n="96" d="100"/>
          <a:sy n="96" d="100"/>
        </p:scale>
        <p:origin x="-198" y="-786"/>
      </p:cViewPr>
      <p:guideLst>
        <p:guide orient="horz" pos="3120"/>
        <p:guide orient="horz" pos="2999"/>
        <p:guide orient="horz" pos="150"/>
        <p:guide pos="189"/>
        <p:guide pos="2880"/>
        <p:guide pos="5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При размещении сведений о себе и фотографий в сети «Интернет</a:t>
            </a:r>
            <a:r>
              <a:rPr lang="ru-RU" dirty="0" smtClean="0"/>
              <a:t>»:</a:t>
            </a:r>
          </a:p>
          <a:p>
            <a:pPr>
              <a:defRPr/>
            </a:pPr>
            <a:endParaRPr lang="ru-RU" dirty="0"/>
          </a:p>
        </c:rich>
      </c:tx>
      <c:layout>
        <c:manualLayout>
          <c:xMode val="edge"/>
          <c:yMode val="edge"/>
          <c:x val="0.10595775307651741"/>
          <c:y val="1.2048998244578181E-2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.23397440944881889"/>
          <c:w val="0.48634162925678309"/>
          <c:h val="0.5749574311023621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При размещении сведений о себе и фотографий в сети «Интернет»:</c:v>
                </c:pt>
              </c:strCache>
            </c:strRef>
          </c:tx>
          <c:explosion val="20"/>
          <c:dPt>
            <c:idx val="0"/>
            <c:bubble3D val="0"/>
            <c:explosion val="0"/>
            <c:spPr>
              <a:effectLst>
                <a:outerShdw blurRad="50800" dist="50800" dir="5400000" sx="117000" sy="117000" algn="ctr" rotWithShape="0">
                  <a:srgbClr val="000000">
                    <a:alpha val="43137"/>
                  </a:srgbClr>
                </a:outerShdw>
              </a:effectLst>
            </c:spPr>
          </c:dPt>
          <c:dPt>
            <c:idx val="1"/>
            <c:bubble3D val="0"/>
            <c:explosion val="27"/>
            <c:spPr>
              <a:scene3d>
                <a:camera prst="orthographicFront"/>
                <a:lightRig rig="threePt" dir="t"/>
              </a:scene3d>
              <a:sp3d>
                <a:bevelT w="25400"/>
                <a:bevelB w="0" h="0"/>
              </a:sp3d>
            </c:spPr>
          </c:dPt>
          <c:dPt>
            <c:idx val="2"/>
            <c:bubble3D val="0"/>
            <c:explosion val="43"/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b="1" dirty="0" smtClean="0"/>
                      <a:t>4</a:t>
                    </a:r>
                    <a:r>
                      <a:rPr lang="en-US" dirty="0" smtClean="0"/>
                      <a:t>5%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b="1" dirty="0" smtClean="0"/>
                      <a:t>3</a:t>
                    </a:r>
                    <a:r>
                      <a:rPr lang="en-US" dirty="0" smtClean="0"/>
                      <a:t>4%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b="1" dirty="0" smtClean="0"/>
                      <a:t>2</a:t>
                    </a:r>
                    <a:r>
                      <a:rPr lang="ru-RU" dirty="0" smtClean="0"/>
                      <a:t>1%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.00%" sourceLinked="0"/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Лист1!$A$2:$A$5</c:f>
              <c:strCache>
                <c:ptCount val="3"/>
                <c:pt idx="0">
                  <c:v>понимаю, что сведения и фотографии могут быть использованы другими людьми в собственных целях и отношусь к этому спокойно (безразлично)</c:v>
                </c:pt>
                <c:pt idx="1">
                  <c:v>понимаю, что сведения и фотографии могут быть использованы другими людьми в собственных целях и меня это беспокоит</c:v>
                </c:pt>
                <c:pt idx="2">
                  <c:v>не задумывался о том, что  сведения и фотографии могут быть использованы другими людьми в собственных целях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45</c:v>
                </c:pt>
                <c:pt idx="1">
                  <c:v>34</c:v>
                </c:pt>
                <c:pt idx="2">
                  <c:v>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.44332349983363856"/>
          <c:y val="0.17470153857559301"/>
          <c:w val="0.53736125429533166"/>
          <c:h val="0.7944748782280918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9272489195154388E-2"/>
          <c:y val="0.20214944936224161"/>
          <c:w val="0.39673270943866579"/>
          <c:h val="0.586973000846923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Защита моих личных (персональных) данных - это…</c:v>
                </c:pt>
              </c:strCache>
            </c:strRef>
          </c:tx>
          <c:explosion val="36"/>
          <c:dPt>
            <c:idx val="0"/>
            <c:bubble3D val="0"/>
            <c:explosion val="8"/>
          </c:dPt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 b="1"/>
                    </a:pPr>
                    <a:r>
                      <a:rPr lang="en-US" b="1" smtClean="0"/>
                      <a:t>63%</a:t>
                    </a:r>
                    <a:endParaRPr lang="en-US" b="1"/>
                  </a:p>
                </c:rich>
              </c:tx>
              <c:numFmt formatCode="0.00%" sourceLinked="0"/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pPr>
                      <a:defRPr b="1"/>
                    </a:pPr>
                    <a:r>
                      <a:rPr lang="en-US" b="1" smtClean="0"/>
                      <a:t>22%</a:t>
                    </a:r>
                    <a:endParaRPr lang="en-US" b="1"/>
                  </a:p>
                </c:rich>
              </c:tx>
              <c:numFmt formatCode="0.00%" sourceLinked="0"/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pPr>
                      <a:defRPr b="1"/>
                    </a:pPr>
                    <a:r>
                      <a:rPr lang="en-US" b="1" smtClean="0"/>
                      <a:t>12%</a:t>
                    </a:r>
                    <a:endParaRPr lang="en-US" b="1"/>
                  </a:p>
                </c:rich>
              </c:tx>
              <c:numFmt formatCode="0.00%" sourceLinked="0"/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pPr>
                      <a:defRPr b="1"/>
                    </a:pPr>
                    <a:r>
                      <a:rPr lang="en-US" b="1" dirty="0" smtClean="0"/>
                      <a:t>3%</a:t>
                    </a:r>
                    <a:endParaRPr lang="en-US" b="1" dirty="0"/>
                  </a:p>
                </c:rich>
              </c:tx>
              <c:numFmt formatCode="0.00%" sourceLinked="0"/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.00%" sourceLinked="0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Моя обязанность</c:v>
                </c:pt>
                <c:pt idx="1">
                  <c:v>В равной степени моя обязанность и обязанность государства</c:v>
                </c:pt>
                <c:pt idx="2">
                  <c:v>Обязанность других лиц</c:v>
                </c:pt>
                <c:pt idx="3">
                  <c:v>Обязанность государства и уполномоченных органов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63</c:v>
                </c:pt>
                <c:pt idx="1">
                  <c:v>22</c:v>
                </c:pt>
                <c:pt idx="2">
                  <c:v>12</c:v>
                </c:pt>
                <c:pt idx="3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0"/>
        <c:txPr>
          <a:bodyPr/>
          <a:lstStyle/>
          <a:p>
            <a:pPr>
              <a:defRPr>
                <a:latin typeface="Garamond" pitchFamily="18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>
                <a:latin typeface="Garamond" pitchFamily="18" charset="0"/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>
                <a:latin typeface="Garamond" pitchFamily="18" charset="0"/>
              </a:defRPr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>
                <a:latin typeface="Garamond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50539375353181326"/>
          <c:y val="0.19097908440164751"/>
          <c:w val="0.43102750186694638"/>
          <c:h val="0.80902091559835254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D1A316-DDF2-4716-8B37-9853DB8D8298}" type="datetimeFigureOut">
              <a:rPr lang="ru-RU" smtClean="0"/>
              <a:pPr/>
              <a:t>22.05.2018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784674-ED39-4E6E-97EE-FEBEC947451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1676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84674-ED39-4E6E-97EE-FEBEC947451B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87520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Чем еще опасны ?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5647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endParaRPr lang="ru-RU" baseline="0" dirty="0" smtClean="0"/>
          </a:p>
          <a:p>
            <a:endParaRPr lang="ru-RU" baseline="0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582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3844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84674-ED39-4E6E-97EE-FEBEC947451B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87520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1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4107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84674-ED39-4E6E-97EE-FEBEC947451B}" type="slidenum">
              <a:rPr lang="ru-RU" smtClean="0"/>
              <a:pPr/>
              <a:t>11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8CCE0-4DD8-4E1C-9943-C4C2A0FCC20E}" type="datetime1">
              <a:rPr lang="ru-RU" smtClean="0"/>
              <a:pPr/>
              <a:t>22.05.2018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9099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0428A-73D3-4419-B483-E84ACFC665EF}" type="datetime1">
              <a:rPr lang="ru-RU" smtClean="0"/>
              <a:pPr/>
              <a:t>22.05.2018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6495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F8BED-9FC1-4509-8011-6BDAC3886EBD}" type="datetime1">
              <a:rPr lang="ru-RU" smtClean="0"/>
              <a:pPr/>
              <a:t>22.05.2018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5663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888B3-E1CD-4D8C-BB4B-0DB19BE2DD8A}" type="datetime1">
              <a:rPr lang="ru-RU" smtClean="0"/>
              <a:pPr/>
              <a:t>22.05.2018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2811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83DB0-DBAB-466C-A605-68AFAA430004}" type="datetime1">
              <a:rPr lang="ru-RU" smtClean="0"/>
              <a:pPr/>
              <a:t>22.05.2018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365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F26AF-C25D-460A-90FF-1CBACAAD60FB}" type="datetime1">
              <a:rPr lang="ru-RU" smtClean="0"/>
              <a:pPr/>
              <a:t>22.05.2018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706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BBA93-A26F-4545-A999-7A19CC7946BC}" type="datetime1">
              <a:rPr lang="ru-RU" smtClean="0"/>
              <a:pPr/>
              <a:t>22.05.2018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9024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E38D-D7D8-4995-B197-7FA659CB6111}" type="datetime1">
              <a:rPr lang="ru-RU" smtClean="0"/>
              <a:pPr/>
              <a:t>22.05.2018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9563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9A121-53B2-4443-9B4A-1447F307F325}" type="datetime1">
              <a:rPr lang="ru-RU" smtClean="0"/>
              <a:pPr/>
              <a:t>22.05.2018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015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71ED3-7854-4694-A3CA-B1A84232B2F4}" type="datetime1">
              <a:rPr lang="ru-RU" smtClean="0"/>
              <a:pPr/>
              <a:t>22.05.2018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43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36216-B047-4CE6-AE63-65B34DF12F11}" type="datetime1">
              <a:rPr lang="ru-RU" smtClean="0"/>
              <a:pPr/>
              <a:t>22.05.2018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8101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95CC7B-B147-4AF9-ABCC-76403673E392}" type="datetime1">
              <a:rPr lang="ru-RU" smtClean="0"/>
              <a:pPr/>
              <a:t>22.05.2018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16A60-BC42-4C76-BD74-989E8971A7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7089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30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10" Type="http://schemas.openxmlformats.org/officeDocument/2006/relationships/image" Target="../media/image11.png"/><Relationship Id="rId4" Type="http://schemas.openxmlformats.org/officeDocument/2006/relationships/image" Target="../media/image13.jpe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2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hyperlink" Target="http://eais.rkn.gov.ru/" TargetMode="Externa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79634" y="2271071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51721" y="2206487"/>
            <a:ext cx="74145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Garamond" pitchFamily="18" charset="0"/>
              </a:rPr>
              <a:t>Безопасный интернет – это возможно! </a:t>
            </a:r>
            <a:endParaRPr lang="ru-RU" sz="3200" b="1" dirty="0"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684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0459411" y="5211531"/>
            <a:ext cx="2133600" cy="273844"/>
          </a:xfrm>
        </p:spPr>
        <p:txBody>
          <a:bodyPr/>
          <a:lstStyle/>
          <a:p>
            <a:fld id="{64C9F197-E0BE-45FC-A5D2-43639B395875}" type="slidenum">
              <a:rPr lang="ru-RU" smtClean="0"/>
              <a:t>10</a:t>
            </a:fld>
            <a:endParaRPr lang="ru-RU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323850" y="141480"/>
            <a:ext cx="7668530" cy="6210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Персональные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данные и </a:t>
            </a:r>
            <a:endPara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личная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информация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в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Интернете</a:t>
            </a: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911483" y="2176972"/>
            <a:ext cx="2973056" cy="1176438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7" name="Номер слайда 2"/>
          <p:cNvSpPr txBox="1">
            <a:spLocks/>
          </p:cNvSpPr>
          <p:nvPr/>
        </p:nvSpPr>
        <p:spPr>
          <a:xfrm>
            <a:off x="6552220" y="4757577"/>
            <a:ext cx="2447292" cy="3254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4C9F197-E0BE-45FC-A5D2-43639B395875}" type="slidenum">
              <a:rPr lang="ru-RU" sz="2400" b="1" smtClean="0">
                <a:solidFill>
                  <a:schemeClr val="bg1"/>
                </a:solidFill>
                <a:latin typeface="Segoe Print" panose="02000600000000000000" pitchFamily="2" charset="0"/>
                <a:ea typeface="+mj-ea"/>
                <a:cs typeface="+mj-cs"/>
              </a:rPr>
              <a:pPr/>
              <a:t>10</a:t>
            </a:fld>
            <a:endParaRPr lang="ru-RU" sz="2400" b="1" dirty="0">
              <a:solidFill>
                <a:schemeClr val="bg1"/>
              </a:solidFill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3" name="Загнутый угол 12"/>
          <p:cNvSpPr/>
          <p:nvPr/>
        </p:nvSpPr>
        <p:spPr>
          <a:xfrm flipH="1">
            <a:off x="3988603" y="881524"/>
            <a:ext cx="2762592" cy="995030"/>
          </a:xfrm>
          <a:prstGeom prst="foldedCorner">
            <a:avLst/>
          </a:prstGeom>
          <a:solidFill>
            <a:srgbClr val="FFFFFF"/>
          </a:solidFill>
          <a:ln>
            <a:solidFill>
              <a:srgbClr val="00B0F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191205" y="871541"/>
            <a:ext cx="2502043" cy="1005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Персональные данные охраняет Федеральный Закон № 152 – 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ФЗ</a:t>
            </a:r>
            <a:b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«О персональных данных»</a:t>
            </a:r>
          </a:p>
        </p:txBody>
      </p:sp>
      <p:pic>
        <p:nvPicPr>
          <p:cNvPr id="19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5697" y="772123"/>
            <a:ext cx="219075" cy="198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91206" y="782106"/>
            <a:ext cx="219075" cy="198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Загнутый угол 20"/>
          <p:cNvSpPr/>
          <p:nvPr/>
        </p:nvSpPr>
        <p:spPr>
          <a:xfrm flipH="1">
            <a:off x="473696" y="886424"/>
            <a:ext cx="2977220" cy="1123178"/>
          </a:xfrm>
          <a:prstGeom prst="foldedCorner">
            <a:avLst/>
          </a:prstGeom>
          <a:solidFill>
            <a:srgbClr val="FFFFFF"/>
          </a:solidFill>
          <a:ln>
            <a:solidFill>
              <a:srgbClr val="00B0F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565257" y="876442"/>
            <a:ext cx="2890312" cy="10659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Персональные данные – 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твоя 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частная собственность, </a:t>
            </a:r>
            <a:b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прежде чем публиковать их 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 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(или) передавать третьим лицам, подумай, 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стоит  ли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?</a:t>
            </a:r>
          </a:p>
        </p:txBody>
      </p:sp>
      <p:pic>
        <p:nvPicPr>
          <p:cNvPr id="23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745" y="804750"/>
            <a:ext cx="219075" cy="198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6276" y="782106"/>
            <a:ext cx="219075" cy="198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одзаголовок 2"/>
          <p:cNvSpPr txBox="1">
            <a:spLocks/>
          </p:cNvSpPr>
          <p:nvPr/>
        </p:nvSpPr>
        <p:spPr>
          <a:xfrm>
            <a:off x="344925" y="2009602"/>
            <a:ext cx="5417876" cy="3714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>
                <a:solidFill>
                  <a:srgbClr val="FF0000"/>
                </a:solidFill>
                <a:effectLst/>
              </a:rPr>
              <a:t>Кому и зачем нужна твоя персональная </a:t>
            </a:r>
            <a:r>
              <a:rPr lang="ru-RU" dirty="0" smtClean="0">
                <a:solidFill>
                  <a:srgbClr val="FF0000"/>
                </a:solidFill>
                <a:effectLst/>
              </a:rPr>
              <a:t> информация</a:t>
            </a:r>
            <a:r>
              <a:rPr lang="ru-RU" dirty="0" smtClean="0">
                <a:effectLst/>
              </a:rPr>
              <a:t>?</a:t>
            </a:r>
            <a:endParaRPr lang="ru-RU" dirty="0"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1405686">
            <a:off x="7280445" y="754436"/>
            <a:ext cx="1117236" cy="1309952"/>
          </a:xfrm>
          <a:prstGeom prst="rect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scene3d>
            <a:camera prst="isometricLeftDown">
              <a:rot lat="1681457" lon="268583" rev="20287101"/>
            </a:camera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6" name="Группа 25"/>
          <p:cNvGrpSpPr/>
          <p:nvPr/>
        </p:nvGrpSpPr>
        <p:grpSpPr>
          <a:xfrm flipH="1">
            <a:off x="423775" y="3573632"/>
            <a:ext cx="1559482" cy="1346671"/>
            <a:chOff x="312218" y="4727848"/>
            <a:chExt cx="1559482" cy="1759983"/>
          </a:xfrm>
        </p:grpSpPr>
        <p:sp>
          <p:nvSpPr>
            <p:cNvPr id="27" name="Загнутый угол 26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324186" y="4802143"/>
              <a:ext cx="1431388" cy="15133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При регистрации в социальных сетях следует использовать только Имя или Псевдоним (ник)!</a:t>
              </a:r>
            </a:p>
          </p:txBody>
        </p:sp>
      </p:grpSp>
      <p:pic>
        <p:nvPicPr>
          <p:cNvPr id="29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1043353" y="3368567"/>
            <a:ext cx="320326" cy="348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426932" y="2477898"/>
            <a:ext cx="5160701" cy="104995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552304" y="2574235"/>
            <a:ext cx="4900197" cy="7791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00025" indent="-200025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80% преступников берут информацию в соц. сетях.</a:t>
            </a: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Личная информация используется для кражи паролей.</a:t>
            </a: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Личная информация используется для совершения таких преступлений как: шантаж, вымогательство, оскорбление, клевета, </a:t>
            </a:r>
            <a:r>
              <a:rPr lang="ru-RU" sz="1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киднеппинг</a:t>
            </a: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хищение!</a:t>
            </a:r>
          </a:p>
        </p:txBody>
      </p:sp>
      <p:pic>
        <p:nvPicPr>
          <p:cNvPr id="32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319624" y="2129134"/>
            <a:ext cx="284209" cy="32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396" y="2145394"/>
            <a:ext cx="284209" cy="32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4" name="Группа 33"/>
          <p:cNvGrpSpPr/>
          <p:nvPr/>
        </p:nvGrpSpPr>
        <p:grpSpPr>
          <a:xfrm flipH="1">
            <a:off x="5608910" y="3573633"/>
            <a:ext cx="1559482" cy="1392455"/>
            <a:chOff x="312218" y="4727848"/>
            <a:chExt cx="1559482" cy="1759983"/>
          </a:xfrm>
        </p:grpSpPr>
        <p:sp>
          <p:nvSpPr>
            <p:cNvPr id="35" name="Загнутый угол 34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Хорошо подумай, какую информацию можно публиковать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Интернете!</a:t>
              </a:r>
            </a:p>
          </p:txBody>
        </p:sp>
      </p:grpSp>
      <p:grpSp>
        <p:nvGrpSpPr>
          <p:cNvPr id="37" name="Группа 36"/>
          <p:cNvGrpSpPr/>
          <p:nvPr/>
        </p:nvGrpSpPr>
        <p:grpSpPr>
          <a:xfrm flipH="1">
            <a:off x="3872477" y="3543005"/>
            <a:ext cx="1559482" cy="1392455"/>
            <a:chOff x="312218" y="4727848"/>
            <a:chExt cx="1559482" cy="1759983"/>
          </a:xfrm>
        </p:grpSpPr>
        <p:sp>
          <p:nvSpPr>
            <p:cNvPr id="38" name="Загнутый угол 37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публикуй информацию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своём местонахождении и (или) материальных ценностях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!</a:t>
              </a:r>
              <a:endPara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40" name="Группа 39"/>
          <p:cNvGrpSpPr/>
          <p:nvPr/>
        </p:nvGrpSpPr>
        <p:grpSpPr>
          <a:xfrm flipH="1">
            <a:off x="2216017" y="3697454"/>
            <a:ext cx="1559482" cy="1129151"/>
            <a:chOff x="312218" y="4727848"/>
            <a:chExt cx="1559482" cy="1759983"/>
          </a:xfrm>
        </p:grpSpPr>
        <p:sp>
          <p:nvSpPr>
            <p:cNvPr id="41" name="Загнутый угол 40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Настрой приватность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 соц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. сетях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  других сервисах</a:t>
              </a:r>
            </a:p>
          </p:txBody>
        </p:sp>
      </p:grpSp>
      <p:grpSp>
        <p:nvGrpSpPr>
          <p:cNvPr id="43" name="Группа 42"/>
          <p:cNvGrpSpPr/>
          <p:nvPr/>
        </p:nvGrpSpPr>
        <p:grpSpPr>
          <a:xfrm flipH="1">
            <a:off x="7321179" y="3558163"/>
            <a:ext cx="1559482" cy="1199414"/>
            <a:chOff x="312218" y="4727848"/>
            <a:chExt cx="1559482" cy="1759983"/>
          </a:xfrm>
        </p:grpSpPr>
        <p:sp>
          <p:nvSpPr>
            <p:cNvPr id="44" name="Загнутый угол 43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доверяй 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свои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секреты незнакомцам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из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Интернета!</a:t>
              </a:r>
            </a:p>
          </p:txBody>
        </p:sp>
      </p:grpSp>
      <p:pic>
        <p:nvPicPr>
          <p:cNvPr id="46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7940757" y="3412191"/>
            <a:ext cx="320326" cy="348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6271228" y="3399194"/>
            <a:ext cx="320326" cy="348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4599504" y="3368568"/>
            <a:ext cx="320326" cy="348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2855027" y="3522342"/>
            <a:ext cx="320326" cy="348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Прямоугольник 49"/>
          <p:cNvSpPr/>
          <p:nvPr/>
        </p:nvSpPr>
        <p:spPr>
          <a:xfrm flipV="1">
            <a:off x="6751196" y="2050405"/>
            <a:ext cx="834393" cy="171878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25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02455" y="12253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smtClean="0">
              <a:solidFill>
                <a:schemeClr val="tx1">
                  <a:lumMod val="50000"/>
                  <a:lumOff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2454" y="1550504"/>
            <a:ext cx="2500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	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4899992" y="2524539"/>
            <a:ext cx="36079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-</a:t>
            </a:r>
            <a:endParaRPr lang="ru-RU" sz="1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400121" y="1035362"/>
            <a:ext cx="1847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46652" y="1493859"/>
            <a:ext cx="820972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pPr lvl="0"/>
            <a:r>
              <a:rPr lang="ru-RU" b="1" dirty="0" smtClean="0"/>
              <a:t> </a:t>
            </a:r>
          </a:p>
          <a:p>
            <a:endParaRPr lang="ru-RU" b="1" dirty="0" smtClean="0"/>
          </a:p>
          <a:p>
            <a:pPr lvl="0"/>
            <a:endParaRPr lang="ru-RU" b="1" dirty="0" smtClean="0"/>
          </a:p>
          <a:p>
            <a:pPr lvl="0"/>
            <a:endParaRPr lang="ru-RU" b="1" dirty="0" smtClean="0"/>
          </a:p>
          <a:p>
            <a:pPr lvl="0"/>
            <a:endParaRPr lang="ru-RU" b="1" dirty="0" smtClean="0"/>
          </a:p>
          <a:p>
            <a:pPr lvl="0"/>
            <a:endParaRPr lang="ru-RU" b="1" dirty="0" smtClean="0"/>
          </a:p>
          <a:p>
            <a:pPr lvl="0"/>
            <a:endParaRPr lang="ru-RU" b="1" dirty="0" smtClean="0"/>
          </a:p>
          <a:p>
            <a:pPr lvl="0"/>
            <a:endParaRPr lang="ru-RU" b="1" dirty="0" smtClean="0"/>
          </a:p>
          <a:p>
            <a:pPr lvl="0"/>
            <a:endParaRPr lang="ru-RU" b="1" dirty="0"/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298174" y="327991"/>
          <a:ext cx="8547652" cy="45322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58947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02455" y="12253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smtClean="0">
              <a:solidFill>
                <a:schemeClr val="tx1">
                  <a:lumMod val="50000"/>
                  <a:lumOff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0" y="12253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smtClean="0">
              <a:solidFill>
                <a:schemeClr val="tx1">
                  <a:lumMod val="50000"/>
                  <a:lumOff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59665" y="2034206"/>
            <a:ext cx="760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	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61661" y="429724"/>
            <a:ext cx="70667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Защита моих персональных (личных) данных – это…</a:t>
            </a:r>
            <a:endParaRPr lang="ru-RU" b="1" dirty="0"/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4671957"/>
              </p:ext>
            </p:extLst>
          </p:nvPr>
        </p:nvGraphicFramePr>
        <p:xfrm>
          <a:off x="566530" y="238539"/>
          <a:ext cx="8189844" cy="4365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95161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trustwave_0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76" b="11406"/>
          <a:stretch/>
        </p:blipFill>
        <p:spPr>
          <a:xfrm>
            <a:off x="430213" y="1568167"/>
            <a:ext cx="8229600" cy="3303455"/>
          </a:xfrm>
        </p:spPr>
      </p:pic>
      <p:pic>
        <p:nvPicPr>
          <p:cNvPr id="4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13" y="163116"/>
            <a:ext cx="360000" cy="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801" y="219526"/>
            <a:ext cx="1871999" cy="171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30214" y="575587"/>
            <a:ext cx="82565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1F497D"/>
                </a:solidFill>
              </a:rPr>
              <a:t>10 </a:t>
            </a:r>
            <a:r>
              <a:rPr lang="ru-RU" sz="3200" b="1" dirty="0">
                <a:solidFill>
                  <a:srgbClr val="1F497D"/>
                </a:solidFill>
              </a:rPr>
              <a:t>самых популярных паролей среди пользователей интернета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30214" y="2571750"/>
            <a:ext cx="1333475" cy="3240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АБВГ123</a:t>
            </a:r>
            <a:r>
              <a:rPr lang="en-US" b="1" dirty="0" smtClean="0">
                <a:solidFill>
                  <a:schemeClr val="tx1"/>
                </a:solidFill>
              </a:rPr>
              <a:t>45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30214" y="2255655"/>
            <a:ext cx="1333475" cy="31609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0000"/>
                </a:solidFill>
              </a:rPr>
              <a:t>123456789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30214" y="1977920"/>
            <a:ext cx="1333475" cy="27119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0000"/>
                </a:solidFill>
              </a:rPr>
              <a:t>QWERTY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30214" y="1707655"/>
            <a:ext cx="1333475" cy="27026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0000"/>
                </a:solidFill>
              </a:rPr>
              <a:t>PASSWORD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30214" y="2895786"/>
            <a:ext cx="1333475" cy="29477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0000"/>
                </a:solidFill>
              </a:rPr>
              <a:t>C</a:t>
            </a:r>
            <a:r>
              <a:rPr lang="ru-RU" b="1" dirty="0" smtClean="0">
                <a:solidFill>
                  <a:srgbClr val="000000"/>
                </a:solidFill>
              </a:rPr>
              <a:t>АША1999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30214" y="3190561"/>
            <a:ext cx="1346952" cy="35329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0000"/>
                </a:solidFill>
              </a:rPr>
              <a:t>ЖИЕСТЬ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30214" y="3543858"/>
            <a:ext cx="1346952" cy="32403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0000"/>
                </a:solidFill>
              </a:rPr>
              <a:t>ОТКРОЙСЯ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30214" y="3867894"/>
            <a:ext cx="1333475" cy="3240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0000"/>
                </a:solidFill>
              </a:rPr>
              <a:t>ILOVEYOU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24202" y="4191930"/>
            <a:ext cx="1333475" cy="27003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0000"/>
                </a:solidFill>
              </a:rPr>
              <a:t>ХОККЕЙ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24202" y="4461960"/>
            <a:ext cx="1352964" cy="3240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0000"/>
                </a:solidFill>
              </a:rPr>
              <a:t>ЕВГЕНИЙ</a:t>
            </a:r>
            <a:endParaRPr lang="ru-RU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314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МОБИЛЬНЫЙ ИНТЕРНЕТ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Picture 3" descr="C:\Users\Valery.ponomarev\Desktop\Картинки\Urok-1-4\рука и смарт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999" y="2116643"/>
            <a:ext cx="3040386" cy="3014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бъект 2"/>
          <p:cNvSpPr txBox="1">
            <a:spLocks/>
          </p:cNvSpPr>
          <p:nvPr/>
        </p:nvSpPr>
        <p:spPr>
          <a:xfrm>
            <a:off x="3871106" y="3273829"/>
            <a:ext cx="4968552" cy="162017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/>
              <a:t>Следи за своим мобильным телефоном или планшетом</a:t>
            </a:r>
            <a:r>
              <a:rPr lang="ru-RU" dirty="0" smtClean="0"/>
              <a:t>! Установи пароль на включение мобильного телефона!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Отключи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функцию автоподключения к открытым Wi-Fi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сетям, используй только защищенные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Wi-Fi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сети,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используй  только проверенные мобильные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сервисы.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3851920" y="1781779"/>
            <a:ext cx="4392488" cy="127602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 lnSpcReduction="10000"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 smtClean="0"/>
              <a:t>Твои контакты;</a:t>
            </a:r>
            <a:endParaRPr lang="ru-RU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/>
              <a:t>Личные фотографии/видеозаписи;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/>
              <a:t>Данные доступа к электронной почте и иным аккаунтам в сети;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/>
              <a:t>Данные о банковских картах и </a:t>
            </a:r>
            <a:r>
              <a:rPr lang="ru-RU" dirty="0" smtClean="0"/>
              <a:t>платежах</a:t>
            </a:r>
            <a:endParaRPr lang="ru-RU" dirty="0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755576" y="1113588"/>
            <a:ext cx="7310011" cy="4997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pc="-40" dirty="0"/>
              <a:t>В мобильном телефоне много важной информации!</a:t>
            </a:r>
          </a:p>
        </p:txBody>
      </p:sp>
    </p:spTree>
    <p:extLst>
      <p:ext uri="{BB962C8B-B14F-4D97-AF65-F5344CB8AC3E}">
        <p14:creationId xmlns:p14="http://schemas.microsoft.com/office/powerpoint/2010/main" val="1686106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447292" cy="273844"/>
          </a:xfrm>
        </p:spPr>
        <p:txBody>
          <a:bodyPr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15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79512" y="141480"/>
            <a:ext cx="7164796" cy="4050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Мобильные устройства/Мобильный </a:t>
            </a:r>
            <a:r>
              <a:rPr lang="ru-RU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интернет</a:t>
            </a:r>
            <a:endParaRPr lang="ru-RU" sz="2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60232" y="752848"/>
            <a:ext cx="2124236" cy="2512019"/>
          </a:xfrm>
          <a:prstGeom prst="rect">
            <a:avLst/>
          </a:prstGeom>
          <a:ln>
            <a:solidFill>
              <a:schemeClr val="bg1"/>
            </a:solidFill>
            <a:headEnd/>
            <a:tailEnd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grpSp>
        <p:nvGrpSpPr>
          <p:cNvPr id="12" name="Группа 11"/>
          <p:cNvGrpSpPr/>
          <p:nvPr/>
        </p:nvGrpSpPr>
        <p:grpSpPr>
          <a:xfrm flipH="1">
            <a:off x="3239852" y="546497"/>
            <a:ext cx="3133616" cy="1998249"/>
            <a:chOff x="708314" y="4572555"/>
            <a:chExt cx="1251011" cy="1915276"/>
          </a:xfrm>
        </p:grpSpPr>
        <p:sp>
          <p:nvSpPr>
            <p:cNvPr id="13" name="Загнутый угол 12"/>
            <p:cNvSpPr/>
            <p:nvPr/>
          </p:nvSpPr>
          <p:spPr>
            <a:xfrm>
              <a:off x="708314" y="4572555"/>
              <a:ext cx="1251011" cy="1915276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708314" y="4572555"/>
              <a:ext cx="1233229" cy="17429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b="1" i="1" dirty="0" smtClean="0">
                  <a:solidFill>
                    <a:schemeClr val="accent2">
                      <a:lumMod val="75000"/>
                    </a:schemeClr>
                  </a:solidFill>
                </a:rPr>
                <a:t>Внимание! Персональные данные!</a:t>
              </a:r>
            </a:p>
            <a:p>
              <a:pPr algn="ctr"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Сегодня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мобильные устройства содержат важную информацию: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Список контактов;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Личные фотографии/видеозаписи;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Данные доступа к электронной почте и иным аккаунтам в сети;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Данные о банковских картах/платежах;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Имеют привязку к балансу сим-карты оператора связи.</a:t>
              </a:r>
            </a:p>
          </p:txBody>
        </p:sp>
      </p:grpSp>
      <p:pic>
        <p:nvPicPr>
          <p:cNvPr id="15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8296" y="453584"/>
            <a:ext cx="219075" cy="198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Группа 16"/>
          <p:cNvGrpSpPr/>
          <p:nvPr/>
        </p:nvGrpSpPr>
        <p:grpSpPr>
          <a:xfrm flipH="1">
            <a:off x="473391" y="546497"/>
            <a:ext cx="2658448" cy="1815517"/>
            <a:chOff x="791106" y="4572555"/>
            <a:chExt cx="1168219" cy="1915276"/>
          </a:xfrm>
        </p:grpSpPr>
        <p:sp>
          <p:nvSpPr>
            <p:cNvPr id="18" name="Загнутый угол 17"/>
            <p:cNvSpPr/>
            <p:nvPr/>
          </p:nvSpPr>
          <p:spPr>
            <a:xfrm>
              <a:off x="791106" y="4572555"/>
              <a:ext cx="1168219" cy="1915276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791106" y="4833880"/>
              <a:ext cx="1150438" cy="148159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Знай: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Современный мобильный телефон/планшет - это не просто средство связи или красивая игрушка, 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а полноценное коммуникационное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устройство,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уступающее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 производительности и функционалу персональному компьютеру.</a:t>
              </a:r>
            </a:p>
          </p:txBody>
        </p:sp>
      </p:grpSp>
      <p:pic>
        <p:nvPicPr>
          <p:cNvPr id="16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28891" y="447080"/>
            <a:ext cx="267602" cy="198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одзаголовок 2"/>
          <p:cNvSpPr txBox="1">
            <a:spLocks/>
          </p:cNvSpPr>
          <p:nvPr/>
        </p:nvSpPr>
        <p:spPr>
          <a:xfrm>
            <a:off x="475591" y="2544747"/>
            <a:ext cx="5900077" cy="3645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>
                <a:solidFill>
                  <a:srgbClr val="FF0000"/>
                </a:solidFill>
              </a:rPr>
              <a:t>Соблюдай простые правила использования 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мобильных </a:t>
            </a:r>
            <a:r>
              <a:rPr lang="ru-RU" dirty="0">
                <a:solidFill>
                  <a:srgbClr val="FF0000"/>
                </a:solidFill>
              </a:rPr>
              <a:t>устройств</a:t>
            </a:r>
            <a:r>
              <a:rPr lang="ru-RU" dirty="0" smtClean="0">
                <a:solidFill>
                  <a:srgbClr val="FF0000"/>
                </a:solidFill>
              </a:rPr>
              <a:t>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3" name="Загнутый угол 22"/>
          <p:cNvSpPr/>
          <p:nvPr/>
        </p:nvSpPr>
        <p:spPr>
          <a:xfrm>
            <a:off x="433632" y="2909289"/>
            <a:ext cx="2698209" cy="1963852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48676" y="3057805"/>
            <a:ext cx="2575152" cy="18153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установи мобильную версию антивируса на своё  мобильное устройство;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установи приложения, шифрующие твои данные  - </a:t>
            </a: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они 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защитят личные файлы</a:t>
            </a: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;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ru-RU" sz="1200" i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у</a:t>
            </a: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станавливай 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приложения только из проверенных источников, внимательно читай отзывы пользователей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endParaRPr lang="ru-RU" sz="12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5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20243">
            <a:off x="353691" y="2789386"/>
            <a:ext cx="320326" cy="348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Загнутый угол 25"/>
          <p:cNvSpPr/>
          <p:nvPr/>
        </p:nvSpPr>
        <p:spPr>
          <a:xfrm>
            <a:off x="3330732" y="3264866"/>
            <a:ext cx="2698209" cy="1608273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3345777" y="3264866"/>
            <a:ext cx="2575152" cy="16082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отключи 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функцию </a:t>
            </a:r>
            <a:r>
              <a:rPr lang="ru-RU" sz="12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автоподключения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к открытым </a:t>
            </a:r>
            <a:r>
              <a:rPr lang="ru-RU" sz="12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Wi-Fi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сетям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используй 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только защищённые </a:t>
            </a:r>
            <a:r>
              <a:rPr lang="ru-RU" sz="12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Wi-Fi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сети; 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обязательно правильно завершай работу  с публичным </a:t>
            </a:r>
            <a:r>
              <a:rPr lang="ru-RU" sz="12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Wi-Fi</a:t>
            </a: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;</a:t>
            </a:r>
            <a:endParaRPr lang="ru-RU" sz="12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8" name="Загнутый угол 27"/>
          <p:cNvSpPr/>
          <p:nvPr/>
        </p:nvSpPr>
        <p:spPr>
          <a:xfrm>
            <a:off x="6227834" y="3543859"/>
            <a:ext cx="2590197" cy="1161128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242878" y="3543859"/>
            <a:ext cx="2472066" cy="11611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внимательно изучай права,  запрашиваемые  мобильными приложениями; 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используй  только проверенные мобильные сервисы.</a:t>
            </a:r>
          </a:p>
        </p:txBody>
      </p:sp>
      <p:pic>
        <p:nvPicPr>
          <p:cNvPr id="30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0308">
            <a:off x="7318747" y="3369420"/>
            <a:ext cx="320326" cy="348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89510">
            <a:off x="4389387" y="3072983"/>
            <a:ext cx="320326" cy="348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 flipV="1">
            <a:off x="7305154" y="622756"/>
            <a:ext cx="834393" cy="171878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50480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225871" y="3879747"/>
            <a:ext cx="2512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>
              <a:solidFill>
                <a:schemeClr val="tx2">
                  <a:lumMod val="75000"/>
                </a:schemeClr>
              </a:solidFill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225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socsetu-pic668-668x444-655111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67" b="-554"/>
          <a:stretch/>
        </p:blipFill>
        <p:spPr>
          <a:xfrm>
            <a:off x="251933" y="681540"/>
            <a:ext cx="8570395" cy="4050450"/>
          </a:xfrm>
        </p:spPr>
      </p:pic>
      <p:pic>
        <p:nvPicPr>
          <p:cNvPr id="4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13" y="163116"/>
            <a:ext cx="360000" cy="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801" y="219526"/>
            <a:ext cx="1871999" cy="171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27625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3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0307" cy="514349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08113" y="352591"/>
            <a:ext cx="851783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6591" y="-244405"/>
            <a:ext cx="776246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26774" y="576471"/>
            <a:ext cx="80010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cap="all" dirty="0" smtClean="0">
                <a:latin typeface="Garamond" pitchFamily="18" charset="0"/>
              </a:rPr>
              <a:t>Виртуальные риски условно подразделяются</a:t>
            </a:r>
            <a:r>
              <a:rPr lang="ru-RU" b="1" dirty="0" smtClean="0">
                <a:latin typeface="Garamond" pitchFamily="18" charset="0"/>
              </a:rPr>
              <a:t>:</a:t>
            </a:r>
          </a:p>
          <a:p>
            <a:pPr algn="ctr"/>
            <a:endParaRPr lang="ru-RU" dirty="0" smtClean="0">
              <a:latin typeface="Garamond" pitchFamily="18" charset="0"/>
            </a:endParaRPr>
          </a:p>
          <a:p>
            <a:pPr lvl="0"/>
            <a:r>
              <a:rPr lang="ru-RU" dirty="0" smtClean="0">
                <a:latin typeface="Garamond" pitchFamily="18" charset="0"/>
                <a:sym typeface="Symbol"/>
              </a:rPr>
              <a:t> </a:t>
            </a:r>
            <a:r>
              <a:rPr lang="ru-RU" dirty="0" smtClean="0">
                <a:latin typeface="Garamond" pitchFamily="18" charset="0"/>
              </a:rPr>
              <a:t>нарушение безопасности: вирусы, трояны, нежелательная почта (спам), </a:t>
            </a:r>
          </a:p>
          <a:p>
            <a:r>
              <a:rPr lang="ru-RU" dirty="0" smtClean="0">
                <a:latin typeface="Garamond" pitchFamily="18" charset="0"/>
              </a:rPr>
              <a:t>он-лайн мошенничества;</a:t>
            </a:r>
          </a:p>
          <a:p>
            <a:endParaRPr lang="ru-RU" dirty="0" smtClean="0">
              <a:latin typeface="Garamond" pitchFamily="18" charset="0"/>
            </a:endParaRPr>
          </a:p>
          <a:p>
            <a:pPr lvl="0"/>
            <a:r>
              <a:rPr lang="ru-RU" dirty="0" smtClean="0">
                <a:latin typeface="Garamond" pitchFamily="18" charset="0"/>
                <a:sym typeface="Symbol"/>
              </a:rPr>
              <a:t> </a:t>
            </a:r>
            <a:r>
              <a:rPr lang="ru-RU" dirty="0" smtClean="0">
                <a:latin typeface="Garamond" pitchFamily="18" charset="0"/>
              </a:rPr>
              <a:t>риски, связанные с содержанием информации (контентные риски): </a:t>
            </a:r>
          </a:p>
          <a:p>
            <a:r>
              <a:rPr lang="ru-RU" dirty="0" smtClean="0">
                <a:latin typeface="Garamond" pitchFamily="18" charset="0"/>
              </a:rPr>
              <a:t>нецензурные тексты, запрещенная информация, пропаганда экстремизма, нарушение авторских прав, пропаганда наркотиков и др.;</a:t>
            </a:r>
          </a:p>
          <a:p>
            <a:endParaRPr lang="ru-RU" dirty="0" smtClean="0">
              <a:latin typeface="Garamond" pitchFamily="18" charset="0"/>
            </a:endParaRPr>
          </a:p>
          <a:p>
            <a:pPr lvl="0"/>
            <a:r>
              <a:rPr lang="ru-RU" dirty="0" smtClean="0">
                <a:latin typeface="Garamond" pitchFamily="18" charset="0"/>
                <a:sym typeface="Symbol"/>
              </a:rPr>
              <a:t> </a:t>
            </a:r>
            <a:r>
              <a:rPr lang="ru-RU" dirty="0" smtClean="0">
                <a:latin typeface="Garamond" pitchFamily="18" charset="0"/>
              </a:rPr>
              <a:t>коммуникационные риски:  незаконный контакт, киберпреследование </a:t>
            </a:r>
          </a:p>
          <a:p>
            <a:r>
              <a:rPr lang="ru-RU" dirty="0" smtClean="0">
                <a:latin typeface="Garamond" pitchFamily="18" charset="0"/>
              </a:rPr>
              <a:t>(угрозы, домогательства с использованием информационных технологий, получение информации о пользователе, груминг, кибербулинг и др.)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8817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654537"/>
            <a:ext cx="3759979" cy="81009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850" y="114478"/>
            <a:ext cx="7668529" cy="4320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Осторожно, подделка!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992380" y="4686253"/>
            <a:ext cx="1008112" cy="457247"/>
          </a:xfrm>
        </p:spPr>
        <p:txBody>
          <a:bodyPr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4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4750739" y="590968"/>
            <a:ext cx="4064714" cy="2320034"/>
            <a:chOff x="4733542" y="1893259"/>
            <a:chExt cx="4169384" cy="3165351"/>
          </a:xfrm>
        </p:grpSpPr>
        <p:pic>
          <p:nvPicPr>
            <p:cNvPr id="1031" name="Picture 7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733542" y="1893259"/>
              <a:ext cx="4169384" cy="3165351"/>
            </a:xfrm>
            <a:prstGeom prst="rect">
              <a:avLst/>
            </a:prstGeom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prst="relaxedInset"/>
            </a:sp3d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  <p:sp>
          <p:nvSpPr>
            <p:cNvPr id="21" name="Подзаголовок 2"/>
            <p:cNvSpPr txBox="1">
              <a:spLocks/>
            </p:cNvSpPr>
            <p:nvPr/>
          </p:nvSpPr>
          <p:spPr>
            <a:xfrm>
              <a:off x="7097581" y="4593559"/>
              <a:ext cx="1656184" cy="307342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800" b="1" dirty="0" err="1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ВКонтакте</a:t>
              </a:r>
              <a:r>
                <a:rPr lang="ru-RU" sz="18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?</a:t>
              </a:r>
              <a:endParaRPr lang="ru-RU" sz="18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403171" y="1635301"/>
            <a:ext cx="4032741" cy="1161129"/>
            <a:chOff x="319891" y="5171490"/>
            <a:chExt cx="4252110" cy="1625858"/>
          </a:xfrm>
        </p:grpSpPr>
        <p:pic>
          <p:nvPicPr>
            <p:cNvPr id="1032" name="Picture 8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397"/>
            <a:stretch/>
          </p:blipFill>
          <p:spPr bwMode="auto">
            <a:xfrm>
              <a:off x="319891" y="5171490"/>
              <a:ext cx="4252110" cy="1625858"/>
            </a:xfrm>
            <a:prstGeom prst="rect">
              <a:avLst/>
            </a:prstGeom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prst="relaxedInset"/>
            </a:sp3d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  <p:sp>
          <p:nvSpPr>
            <p:cNvPr id="23" name="Подзаголовок 2"/>
            <p:cNvSpPr txBox="1">
              <a:spLocks/>
            </p:cNvSpPr>
            <p:nvPr/>
          </p:nvSpPr>
          <p:spPr>
            <a:xfrm>
              <a:off x="1943341" y="6216647"/>
              <a:ext cx="2556652" cy="503015"/>
            </a:xfrm>
            <a:prstGeom prst="rect">
              <a:avLst/>
            </a:prstGeom>
            <a:ln>
              <a:solidFill>
                <a:srgbClr val="FF0000"/>
              </a:solidFill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8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Переходить или нет?</a:t>
              </a:r>
              <a:endParaRPr lang="ru-RU" sz="18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5606245" y="3124793"/>
            <a:ext cx="3218795" cy="1634582"/>
            <a:chOff x="736469" y="2904876"/>
            <a:chExt cx="3157059" cy="2093240"/>
          </a:xfrm>
          <a:effectLst>
            <a:outerShdw blurRad="152400" dist="50800" dir="2700000" algn="ctr" rotWithShape="0">
              <a:schemeClr val="bg1"/>
            </a:outerShdw>
          </a:effectLst>
        </p:grpSpPr>
        <p:pic>
          <p:nvPicPr>
            <p:cNvPr id="1035" name="Picture 11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736469" y="2904876"/>
              <a:ext cx="3157059" cy="209324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  <p:sp>
          <p:nvSpPr>
            <p:cNvPr id="46" name="Подзаголовок 2"/>
            <p:cNvSpPr txBox="1">
              <a:spLocks/>
            </p:cNvSpPr>
            <p:nvPr/>
          </p:nvSpPr>
          <p:spPr>
            <a:xfrm>
              <a:off x="2182163" y="3752820"/>
              <a:ext cx="1548172" cy="288032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8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Яндекс?</a:t>
              </a:r>
              <a:endParaRPr lang="ru-RU" sz="18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791580" y="654537"/>
            <a:ext cx="3204356" cy="8100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u="sng" dirty="0">
                <a:solidFill>
                  <a:srgbClr val="C00000"/>
                </a:solidFill>
              </a:rPr>
              <a:t>Чем опасны сайты-подделки?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C00000"/>
                </a:solidFill>
              </a:rPr>
              <a:t>крадут пароли</a:t>
            </a:r>
            <a:endParaRPr lang="ru-RU" sz="1400" b="1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C00000"/>
                </a:solidFill>
              </a:rPr>
              <a:t>распространяют вредоносное ПО</a:t>
            </a:r>
            <a:endParaRPr lang="ru-RU" sz="1400" b="1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C00000"/>
                </a:solidFill>
              </a:rPr>
              <a:t>навязывают </a:t>
            </a:r>
            <a:r>
              <a:rPr lang="ru-RU" sz="1400" b="1" dirty="0">
                <a:solidFill>
                  <a:srgbClr val="C00000"/>
                </a:solidFill>
              </a:rPr>
              <a:t>платные </a:t>
            </a:r>
            <a:r>
              <a:rPr lang="ru-RU" sz="1400" b="1" dirty="0" smtClean="0">
                <a:solidFill>
                  <a:srgbClr val="C00000"/>
                </a:solidFill>
              </a:rPr>
              <a:t>услуги</a:t>
            </a:r>
            <a:endParaRPr lang="ru-RU" sz="1400" b="1" dirty="0">
              <a:solidFill>
                <a:srgbClr val="C00000"/>
              </a:solidFill>
            </a:endParaRPr>
          </a:p>
        </p:txBody>
      </p:sp>
      <p:pic>
        <p:nvPicPr>
          <p:cNvPr id="2056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643" y="427853"/>
            <a:ext cx="269875" cy="32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9" y="411608"/>
            <a:ext cx="269875" cy="32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Загнутый угол 38"/>
          <p:cNvSpPr/>
          <p:nvPr/>
        </p:nvSpPr>
        <p:spPr>
          <a:xfrm>
            <a:off x="2067528" y="3748211"/>
            <a:ext cx="1460356" cy="858980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2629759" y="3599491"/>
            <a:ext cx="320326" cy="330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Прямоугольник 40"/>
          <p:cNvSpPr/>
          <p:nvPr/>
        </p:nvSpPr>
        <p:spPr>
          <a:xfrm>
            <a:off x="2175540" y="3759901"/>
            <a:ext cx="1224136" cy="891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Проверяй адрес сайта!</a:t>
            </a:r>
          </a:p>
        </p:txBody>
      </p:sp>
      <p:sp>
        <p:nvSpPr>
          <p:cNvPr id="43" name="Загнутый угол 42"/>
          <p:cNvSpPr/>
          <p:nvPr/>
        </p:nvSpPr>
        <p:spPr>
          <a:xfrm>
            <a:off x="3680137" y="3258488"/>
            <a:ext cx="1872208" cy="1681260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4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4452129" y="3317886"/>
            <a:ext cx="320326" cy="348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Прямоугольник 44"/>
          <p:cNvSpPr/>
          <p:nvPr/>
        </p:nvSpPr>
        <p:spPr>
          <a:xfrm>
            <a:off x="3802203" y="3609604"/>
            <a:ext cx="1620181" cy="9027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Обрати внимание на настоящий адрес сайта! </a:t>
            </a:r>
            <a:endParaRPr lang="ru-RU" sz="1400" i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>
              <a:tabLst>
                <a:tab pos="2955925" algn="l"/>
              </a:tabLst>
            </a:pP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При 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наведении мыши реальный адрес отображается </a:t>
            </a:r>
            <a:b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во всплывающей подсказке</a:t>
            </a:r>
            <a:r>
              <a:rPr lang="ru-RU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</p:txBody>
      </p:sp>
      <p:sp>
        <p:nvSpPr>
          <p:cNvPr id="12" name="Загнутый угол 11"/>
          <p:cNvSpPr/>
          <p:nvPr/>
        </p:nvSpPr>
        <p:spPr>
          <a:xfrm>
            <a:off x="330452" y="3644403"/>
            <a:ext cx="1598344" cy="1176016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1028210" y="3435166"/>
            <a:ext cx="320326" cy="348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42420" y="3821363"/>
            <a:ext cx="1557042" cy="8697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Используй функционал браузера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«избранное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», «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закладки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»!</a:t>
            </a:r>
            <a:endParaRPr lang="ru-RU" sz="14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 rot="2357994" flipV="1">
            <a:off x="3908068" y="1683580"/>
            <a:ext cx="834393" cy="171878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 flipV="1">
            <a:off x="6948265" y="3038854"/>
            <a:ext cx="834393" cy="171878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 flipV="1">
            <a:off x="6365900" y="472705"/>
            <a:ext cx="834393" cy="171878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156480" y="2891119"/>
            <a:ext cx="4226015" cy="6131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Как не стать жертвой мошенников?</a:t>
            </a:r>
          </a:p>
          <a:p>
            <a:pPr algn="ctr">
              <a:tabLst>
                <a:tab pos="2955925" algn="l"/>
              </a:tabLst>
            </a:pPr>
            <a:r>
              <a:rPr lang="ru-RU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Как определить подделку?</a:t>
            </a:r>
          </a:p>
          <a:p>
            <a:pPr algn="ctr">
              <a:tabLst>
                <a:tab pos="2955925" algn="l"/>
              </a:tabLst>
            </a:pPr>
            <a:r>
              <a:rPr lang="ru-RU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Как обезопаситься?</a:t>
            </a:r>
          </a:p>
        </p:txBody>
      </p:sp>
      <p:sp>
        <p:nvSpPr>
          <p:cNvPr id="59" name="Прямоугольник 58"/>
          <p:cNvSpPr/>
          <p:nvPr/>
        </p:nvSpPr>
        <p:spPr>
          <a:xfrm rot="19345774" flipV="1">
            <a:off x="122356" y="1665046"/>
            <a:ext cx="834393" cy="171878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98357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Загнутый угол 52"/>
          <p:cNvSpPr/>
          <p:nvPr/>
        </p:nvSpPr>
        <p:spPr>
          <a:xfrm>
            <a:off x="5904149" y="709216"/>
            <a:ext cx="2844316" cy="1328036"/>
          </a:xfrm>
          <a:prstGeom prst="foldedCorner">
            <a:avLst/>
          </a:prstGeom>
          <a:solidFill>
            <a:srgbClr val="FFFFFF">
              <a:alpha val="43922"/>
            </a:srgbClr>
          </a:solidFill>
          <a:ln>
            <a:solidFill>
              <a:srgbClr val="FF000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2221" y="4757577"/>
            <a:ext cx="2489417" cy="325453"/>
          </a:xfrm>
        </p:spPr>
        <p:txBody>
          <a:bodyPr vert="horz" lIns="91440" tIns="45720" rIns="91440" bIns="45720" rtlCol="0" anchor="b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latin typeface="Segoe Print" panose="02000600000000000000" pitchFamily="2" charset="0"/>
                <a:ea typeface="+mj-ea"/>
                <a:cs typeface="+mj-cs"/>
              </a:rPr>
              <a:pPr/>
              <a:t>5</a:t>
            </a:fld>
            <a:endParaRPr lang="ru-RU" sz="2400" b="1" dirty="0">
              <a:solidFill>
                <a:schemeClr val="bg1"/>
              </a:solidFill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79512" y="141480"/>
            <a:ext cx="7776865" cy="4050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Осторожно, спам!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18933" y="3860927"/>
            <a:ext cx="1253992" cy="1004946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2" name="Picture 4" descr="http://seoprodvig.ru/wp-content/uploads/2012/11/zaraboto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6018" y="2293135"/>
            <a:ext cx="2463139" cy="1064030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026" name="Picture 2" descr="http://cs819.vk.me/g23222819/a_4e7bd32f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704349" y="3515783"/>
            <a:ext cx="1044117" cy="1007810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8" name="Picture 2" descr="C:\Users\Stanislav.Skusov\Desktop\Спам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058" y="623853"/>
            <a:ext cx="1675876" cy="139469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5" name="Подзаголовок 2"/>
          <p:cNvSpPr txBox="1">
            <a:spLocks/>
          </p:cNvSpPr>
          <p:nvPr/>
        </p:nvSpPr>
        <p:spPr>
          <a:xfrm>
            <a:off x="1871700" y="3265461"/>
            <a:ext cx="2916325" cy="2534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>
                <a:effectLst/>
              </a:rPr>
              <a:t>Будь внимателен</a:t>
            </a:r>
            <a:r>
              <a:rPr lang="ru-RU" dirty="0" smtClean="0">
                <a:effectLst/>
              </a:rPr>
              <a:t>!</a:t>
            </a:r>
            <a:endParaRPr lang="ru-RU" dirty="0">
              <a:effectLst/>
            </a:endParaRPr>
          </a:p>
        </p:txBody>
      </p:sp>
      <p:sp>
        <p:nvSpPr>
          <p:cNvPr id="18" name="Загнутый угол 17"/>
          <p:cNvSpPr/>
          <p:nvPr/>
        </p:nvSpPr>
        <p:spPr>
          <a:xfrm>
            <a:off x="2596555" y="546497"/>
            <a:ext cx="2868072" cy="1490755"/>
          </a:xfrm>
          <a:prstGeom prst="foldedCorner">
            <a:avLst/>
          </a:prstGeom>
          <a:solidFill>
            <a:srgbClr val="FFFFFF"/>
          </a:solidFill>
          <a:ln>
            <a:solidFill>
              <a:srgbClr val="00B0F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2688112" y="667893"/>
            <a:ext cx="2783988" cy="12702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Первоначально слово «SPAM» появилось в 1936 г.  </a:t>
            </a:r>
            <a:b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Оно расшифровывалось как </a:t>
            </a:r>
            <a:r>
              <a:rPr lang="ru-RU" sz="14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SPiced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4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hAM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острая ветчина) и было товарным знаком для мясных консервов.</a:t>
            </a:r>
          </a:p>
        </p:txBody>
      </p:sp>
      <p:sp>
        <p:nvSpPr>
          <p:cNvPr id="21" name="Загнутый угол 20"/>
          <p:cNvSpPr/>
          <p:nvPr/>
        </p:nvSpPr>
        <p:spPr>
          <a:xfrm>
            <a:off x="5904148" y="709216"/>
            <a:ext cx="2844316" cy="1328036"/>
          </a:xfrm>
          <a:prstGeom prst="foldedCorner">
            <a:avLst/>
          </a:prstGeom>
          <a:solidFill>
            <a:srgbClr val="FFCCCC">
              <a:alpha val="80000"/>
            </a:srgbClr>
          </a:solidFill>
          <a:ln>
            <a:solidFill>
              <a:srgbClr val="FF000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048164" y="872458"/>
            <a:ext cx="2448272" cy="9702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b="1" i="1" dirty="0" err="1">
                <a:solidFill>
                  <a:schemeClr val="accent2">
                    <a:lumMod val="75000"/>
                  </a:schemeClr>
                </a:solidFill>
              </a:rPr>
              <a:t>Cпам</a:t>
            </a:r>
            <a:r>
              <a:rPr lang="ru-RU" sz="1400" b="1" i="1" dirty="0">
                <a:solidFill>
                  <a:schemeClr val="accent2">
                    <a:lumMod val="75000"/>
                  </a:schemeClr>
                </a:solidFill>
              </a:rPr>
              <a:t> – это массовая рассылка незапрашиваемых получателем электронных сообщений коммерческого и некоммерческого содержания.</a:t>
            </a:r>
          </a:p>
        </p:txBody>
      </p:sp>
      <p:pic>
        <p:nvPicPr>
          <p:cNvPr id="24" name="Picture 5" descr="D:\00_USER_C\Desktop\Картинки\g20303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277" y="525087"/>
            <a:ext cx="361311" cy="39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553" y="568475"/>
            <a:ext cx="219075" cy="198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487019" y="578459"/>
            <a:ext cx="219075" cy="198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27"/>
          <p:cNvSpPr/>
          <p:nvPr/>
        </p:nvSpPr>
        <p:spPr>
          <a:xfrm>
            <a:off x="468923" y="2052211"/>
            <a:ext cx="5308291" cy="121324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587324" y="2255340"/>
            <a:ext cx="4900197" cy="7760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80975" indent="84138"/>
            <a:r>
              <a:rPr lang="ru-RU" sz="1400" b="1" dirty="0">
                <a:solidFill>
                  <a:srgbClr val="C00000"/>
                </a:solidFill>
              </a:rPr>
              <a:t>ПОМНИ:</a:t>
            </a:r>
            <a:r>
              <a:rPr lang="ru-RU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идя на поводу у </a:t>
            </a:r>
            <a:r>
              <a:rPr lang="ru-RU" sz="1400" dirty="0" err="1">
                <a:solidFill>
                  <a:srgbClr val="C00000"/>
                </a:solidFill>
              </a:rPr>
              <a:t>СПАМа</a:t>
            </a:r>
            <a:r>
              <a:rPr lang="ru-RU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есть риск: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Отправить платное СМС, оплатить навязанную услугу.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Получить платную подписку на ненужную информацию.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Потерять учётные и (или) иные данные.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Стать жертвой обмана.</a:t>
            </a:r>
          </a:p>
        </p:txBody>
      </p:sp>
      <p:pic>
        <p:nvPicPr>
          <p:cNvPr id="30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928" y="2037252"/>
            <a:ext cx="284209" cy="32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416" y="2037251"/>
            <a:ext cx="284209" cy="32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Группа 9"/>
          <p:cNvGrpSpPr/>
          <p:nvPr/>
        </p:nvGrpSpPr>
        <p:grpSpPr>
          <a:xfrm flipH="1">
            <a:off x="253458" y="3357166"/>
            <a:ext cx="1726254" cy="1508708"/>
            <a:chOff x="204206" y="4727848"/>
            <a:chExt cx="1726254" cy="1759983"/>
          </a:xfrm>
        </p:grpSpPr>
        <p:sp>
          <p:nvSpPr>
            <p:cNvPr id="32" name="Загнутый угол 31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204206" y="4734160"/>
              <a:ext cx="1726254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Настрой безопасность браузера и почтовой программы </a:t>
              </a:r>
              <a:r>
                <a:rPr lang="ru-RU" sz="105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(подключи </a:t>
              </a:r>
              <a:r>
                <a:rPr lang="ru-RU" sz="105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антифишинг</a:t>
              </a:r>
              <a:r>
                <a:rPr lang="ru-RU" sz="105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, защиту от спама и др. встроенные средства защиты)!</a:t>
              </a:r>
            </a:p>
          </p:txBody>
        </p:sp>
      </p:grpSp>
      <p:grpSp>
        <p:nvGrpSpPr>
          <p:cNvPr id="39" name="Группа 38"/>
          <p:cNvGrpSpPr/>
          <p:nvPr/>
        </p:nvGrpSpPr>
        <p:grpSpPr>
          <a:xfrm>
            <a:off x="1871701" y="3031435"/>
            <a:ext cx="2039860" cy="2112065"/>
            <a:chOff x="413290" y="4435460"/>
            <a:chExt cx="1609535" cy="2052371"/>
          </a:xfrm>
        </p:grpSpPr>
        <p:sp>
          <p:nvSpPr>
            <p:cNvPr id="40" name="Загнутый угол 39"/>
            <p:cNvSpPr/>
            <p:nvPr/>
          </p:nvSpPr>
          <p:spPr>
            <a:xfrm flipH="1">
              <a:off x="413290" y="4727848"/>
              <a:ext cx="1609535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413291" y="4435460"/>
              <a:ext cx="1448841" cy="20265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дополнительные расширения браузеров, например 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AddBlock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ru-RU" sz="10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(позволяет блокировать СПАМ и рекламные блоки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), WOT </a:t>
              </a:r>
              <a:r>
                <a:rPr lang="ru-RU" sz="10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(показывает рейтинг сайта среди интернет-пользователей</a:t>
              </a:r>
              <a:r>
                <a:rPr lang="ru-RU" sz="10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)! </a:t>
              </a:r>
              <a:endPara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42" name="Группа 41"/>
          <p:cNvGrpSpPr/>
          <p:nvPr/>
        </p:nvGrpSpPr>
        <p:grpSpPr>
          <a:xfrm flipH="1">
            <a:off x="3707904" y="3557890"/>
            <a:ext cx="1289444" cy="1090056"/>
            <a:chOff x="658014" y="4727849"/>
            <a:chExt cx="1033666" cy="1315224"/>
          </a:xfrm>
        </p:grpSpPr>
        <p:sp>
          <p:nvSpPr>
            <p:cNvPr id="43" name="Загнутый угол 42"/>
            <p:cNvSpPr/>
            <p:nvPr/>
          </p:nvSpPr>
          <p:spPr>
            <a:xfrm>
              <a:off x="658014" y="4727849"/>
              <a:ext cx="1033666" cy="1315224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745649" y="4727849"/>
              <a:ext cx="946031" cy="13152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Антивирус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</a:t>
              </a:r>
              <a:endPara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45" name="Группа 44"/>
          <p:cNvGrpSpPr/>
          <p:nvPr/>
        </p:nvGrpSpPr>
        <p:grpSpPr>
          <a:xfrm flipH="1">
            <a:off x="4788024" y="3452023"/>
            <a:ext cx="1379463" cy="1366772"/>
            <a:chOff x="312218" y="4727848"/>
            <a:chExt cx="1379463" cy="1759983"/>
          </a:xfrm>
        </p:grpSpPr>
        <p:sp>
          <p:nvSpPr>
            <p:cNvPr id="46" name="Загнутый угол 45"/>
            <p:cNvSpPr/>
            <p:nvPr/>
          </p:nvSpPr>
          <p:spPr>
            <a:xfrm>
              <a:off x="312218" y="4727848"/>
              <a:ext cx="137946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312220" y="4814023"/>
              <a:ext cx="1379461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Проверяй надёжность поставщика услуг, используй информационные сервисы «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who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is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»! </a:t>
              </a:r>
            </a:p>
          </p:txBody>
        </p:sp>
      </p:grpSp>
      <p:pic>
        <p:nvPicPr>
          <p:cNvPr id="33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5482129" y="3249993"/>
            <a:ext cx="320326" cy="348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4129863" y="3419161"/>
            <a:ext cx="320326" cy="348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427160" y="3251631"/>
            <a:ext cx="320326" cy="348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1941337" y="3299437"/>
            <a:ext cx="320326" cy="348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Прямоугольник 50"/>
          <p:cNvSpPr/>
          <p:nvPr/>
        </p:nvSpPr>
        <p:spPr>
          <a:xfrm flipV="1">
            <a:off x="926800" y="482536"/>
            <a:ext cx="834393" cy="171878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 rot="18777987" flipV="1">
            <a:off x="6322549" y="3777835"/>
            <a:ext cx="625795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 rot="2414484" flipV="1">
            <a:off x="8231960" y="3526774"/>
            <a:ext cx="834393" cy="171878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 rot="18998636" flipV="1">
            <a:off x="5836240" y="2277543"/>
            <a:ext cx="834393" cy="171878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 rot="2118620" flipV="1">
            <a:off x="8103906" y="2277543"/>
            <a:ext cx="834393" cy="171878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8902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C:\Users\Stanislav.Skusov\Desktop\2013-10-15_2139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091" y="2330312"/>
            <a:ext cx="2979591" cy="1623065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0283" y="146306"/>
            <a:ext cx="7668530" cy="621069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Хочешь сделать Интернет безопаснее? </a:t>
            </a:r>
            <a:br>
              <a:rPr lang="ru-RU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</a:br>
            <a:r>
              <a:rPr lang="ru-RU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Используй специальные инструменты!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352420" y="4767263"/>
            <a:ext cx="684076" cy="273844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6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pic>
        <p:nvPicPr>
          <p:cNvPr id="4098" name="Picture 2" descr="C:\Users\Stanislav.Skusov\Desktop\реестр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68091" y="833484"/>
            <a:ext cx="3576075" cy="1496828"/>
          </a:xfrm>
          <a:prstGeom prst="rect">
            <a:avLst/>
          </a:prstGeom>
          <a:ln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4099" name="Picture 3" descr="C:\Users\Stanislav.Skusov\Desktop\лига линии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8713" y="1518967"/>
            <a:ext cx="2417634" cy="1747982"/>
          </a:xfrm>
          <a:prstGeom prst="rect">
            <a:avLst/>
          </a:prstGeom>
          <a:ln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4" name="Прямоугольник 3"/>
          <p:cNvSpPr/>
          <p:nvPr/>
        </p:nvSpPr>
        <p:spPr>
          <a:xfrm>
            <a:off x="431540" y="978574"/>
            <a:ext cx="4428492" cy="37574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5725"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Присылай ссылки на опасные сайты </a:t>
            </a:r>
            <a:b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Единый Реестр запрещённых сайтов:</a:t>
            </a:r>
          </a:p>
          <a:p>
            <a:pPr marL="85725" algn="ctr"/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eais.rkn.gov.ru</a:t>
            </a:r>
            <a:endParaRPr lang="ru-RU" sz="3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85725" algn="ctr"/>
            <a:endParaRPr lang="ru-RU" sz="3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1" name="Picture 5" descr="C:\Users\Stanislav.Skusov\Desktop\2013-10-15_21331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090" y="3570861"/>
            <a:ext cx="3208952" cy="1377153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4100" name="Picture 4" descr="C:\Users\Stanislav.Skusov\Desktop\2013-10-15_212057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9327" y="2975783"/>
            <a:ext cx="1707021" cy="1760274"/>
          </a:xfrm>
          <a:prstGeom prst="rect">
            <a:avLst/>
          </a:prstGeom>
          <a:ln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0" name="Прямоугольник 9"/>
          <p:cNvSpPr/>
          <p:nvPr/>
        </p:nvSpPr>
        <p:spPr>
          <a:xfrm rot="8671213" flipV="1">
            <a:off x="4977063" y="892633"/>
            <a:ext cx="834393" cy="171878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rot="13722711" flipV="1">
            <a:off x="8237486" y="859891"/>
            <a:ext cx="625795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89681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Stanislav.Skusov\Desktop\232758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92" y="990554"/>
            <a:ext cx="1506328" cy="1556177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isometricRightUp">
              <a:rot lat="2018645" lon="19986788" rev="616322"/>
            </a:camera>
            <a:lightRig rig="threePt" dir="t"/>
          </a:scene3d>
          <a:sp3d extrusionH="177800">
            <a:extrusionClr>
              <a:schemeClr val="accent1"/>
            </a:extrusion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483296" cy="273844"/>
          </a:xfrm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7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323851" y="168483"/>
            <a:ext cx="7632525" cy="5670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2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defRPr>
            </a:lvl1pPr>
          </a:lstStyle>
          <a:p>
            <a:r>
              <a:rPr lang="ru-RU" dirty="0">
                <a:solidFill>
                  <a:srgbClr val="FF0000"/>
                </a:solidFill>
              </a:rPr>
              <a:t>Как ВИРТУАЛЬНАЯ сеть может влиять 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на </a:t>
            </a:r>
            <a:r>
              <a:rPr lang="ru-RU" dirty="0">
                <a:solidFill>
                  <a:srgbClr val="FF0000"/>
                </a:solidFill>
              </a:rPr>
              <a:t>РЕАЛЬНУЮ жизнь</a:t>
            </a:r>
          </a:p>
        </p:txBody>
      </p:sp>
      <p:pic>
        <p:nvPicPr>
          <p:cNvPr id="5122" name="Picture 2" descr="C:\Users\Stanislav.Skusov\Desktop\d66dda702c4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225" y="1904293"/>
            <a:ext cx="1370901" cy="1441724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isometricRightUp">
              <a:rot lat="2018645" lon="19986788" rev="616322"/>
            </a:camera>
            <a:lightRig rig="threePt" dir="t"/>
          </a:scene3d>
          <a:sp3d extrusionH="177800">
            <a:extrusionClr>
              <a:schemeClr val="accent1"/>
            </a:extrusion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5124" name="Picture 4" descr="C:\Users\Stanislav.Skusov\Desktop\906e8574f099fa611c8b2362bd9cd11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56" y="3097572"/>
            <a:ext cx="1476164" cy="1552427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isometricRightUp">
              <a:rot lat="2018645" lon="19986788" rev="616322"/>
            </a:camera>
            <a:lightRig rig="threePt" dir="t"/>
          </a:scene3d>
          <a:sp3d extrusionH="177800">
            <a:extrusionClr>
              <a:schemeClr val="accent1"/>
            </a:extrusionClr>
          </a:sp3d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grpSp>
        <p:nvGrpSpPr>
          <p:cNvPr id="11" name="Группа 10"/>
          <p:cNvGrpSpPr/>
          <p:nvPr/>
        </p:nvGrpSpPr>
        <p:grpSpPr>
          <a:xfrm flipH="1">
            <a:off x="3088113" y="848393"/>
            <a:ext cx="5148573" cy="758485"/>
            <a:chOff x="312778" y="4572555"/>
            <a:chExt cx="1646547" cy="2255003"/>
          </a:xfrm>
        </p:grpSpPr>
        <p:sp>
          <p:nvSpPr>
            <p:cNvPr id="12" name="Загнутый угол 11"/>
            <p:cNvSpPr/>
            <p:nvPr/>
          </p:nvSpPr>
          <p:spPr>
            <a:xfrm>
              <a:off x="312778" y="4572555"/>
              <a:ext cx="1646547" cy="1915276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324186" y="4831873"/>
              <a:ext cx="1617357" cy="199568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ПОМНИ:</a:t>
              </a:r>
              <a:r>
                <a:rPr lang="ru-RU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за</a:t>
              </a:r>
              <a:r>
                <a:rPr lang="ru-RU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4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ВИРТУАЛЬНЫЕ</a:t>
              </a:r>
              <a:r>
                <a:rPr lang="ru-RU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преступления</a:t>
              </a:r>
              <a:r>
                <a:rPr lang="ru-RU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отвечают </a:t>
              </a:r>
              <a:br>
                <a:rPr lang="ru-RU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</a:t>
              </a:r>
              <a:r>
                <a:rPr lang="ru-RU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4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РЕАЛЬНОМУ</a:t>
              </a:r>
              <a:r>
                <a:rPr lang="ru-RU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закону</a:t>
              </a:r>
              <a:endParaRPr lang="ru-RU" sz="1400" b="1" dirty="0"/>
            </a:p>
          </p:txBody>
        </p:sp>
      </p:grpSp>
      <p:pic>
        <p:nvPicPr>
          <p:cNvPr id="14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8865" y="742373"/>
            <a:ext cx="219075" cy="198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47829" y="748976"/>
            <a:ext cx="267602" cy="198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Группа 16"/>
          <p:cNvGrpSpPr/>
          <p:nvPr/>
        </p:nvGrpSpPr>
        <p:grpSpPr>
          <a:xfrm flipH="1">
            <a:off x="2397931" y="1623519"/>
            <a:ext cx="6084677" cy="3500341"/>
            <a:chOff x="306774" y="4620185"/>
            <a:chExt cx="1646547" cy="1915276"/>
          </a:xfrm>
        </p:grpSpPr>
        <p:sp>
          <p:nvSpPr>
            <p:cNvPr id="18" name="Загнутый угол 17"/>
            <p:cNvSpPr/>
            <p:nvPr/>
          </p:nvSpPr>
          <p:spPr>
            <a:xfrm>
              <a:off x="306774" y="4620185"/>
              <a:ext cx="1646547" cy="1915276"/>
            </a:xfrm>
            <a:prstGeom prst="foldedCorner">
              <a:avLst>
                <a:gd name="adj" fmla="val 9863"/>
              </a:avLst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324186" y="5086002"/>
              <a:ext cx="1617357" cy="107696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2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272 УК РФ - Неправомерный доступ к компьютерной информации </a:t>
              </a:r>
              <a:br>
                <a:rPr lang="ru-RU" sz="12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ru-RU" sz="12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(до 5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2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273 УК РФ – Создание, использование и </a:t>
              </a:r>
              <a:r>
                <a:rPr lang="ru-RU" sz="1200" b="1" spc="-4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распространение вредоносных программ для ЭВМ </a:t>
              </a:r>
              <a:r>
                <a:rPr lang="ru-RU" sz="12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(5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2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274 УК РФ – Нарушение правил эксплуатации ЭВМ, систем ЭВМ или их сети (до 5 лет лишения свободы);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2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129 – Клевета (до 5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2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130 – Оскорбление (до 3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2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159 – Мошенничество (до 10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2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165 – Причинение имущественного ущерба путем обмана или злоупотребления доверием (до 5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2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146 – Нарушение авторских и смежных прав </a:t>
              </a:r>
              <a:br>
                <a:rPr lang="ru-RU" sz="12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ru-RU" sz="12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(до 10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2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242 –  Незаконное распространение порнографических материалов или предметов ( до 5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2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242 (1) – Изготовление и оборот материалов или предметов </a:t>
              </a:r>
              <a:br>
                <a:rPr lang="ru-RU" sz="12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ru-RU" sz="12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 порнографическими изображениями несовершеннолетних </a:t>
              </a:r>
              <a:br>
                <a:rPr lang="ru-RU" sz="12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ru-RU" sz="12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(до 15 лет лишения свободы).</a:t>
              </a:r>
            </a:p>
          </p:txBody>
        </p:sp>
      </p:grpSp>
      <p:pic>
        <p:nvPicPr>
          <p:cNvPr id="20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940" y="1606877"/>
            <a:ext cx="219075" cy="198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07663" y="1569809"/>
            <a:ext cx="267602" cy="198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00758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8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0307" cy="514349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08113" y="283017"/>
            <a:ext cx="851783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6591" y="-244405"/>
            <a:ext cx="7762461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Garamond" pitchFamily="18" charset="0"/>
                <a:ea typeface="Times New Roman" pitchFamily="18" charset="0"/>
                <a:cs typeface="Arial" pitchFamily="34" charset="0"/>
              </a:rPr>
              <a:t>Что ты знаешь о персональных данных?</a:t>
            </a:r>
          </a:p>
        </p:txBody>
      </p:sp>
      <p:pic>
        <p:nvPicPr>
          <p:cNvPr id="32770" name="Picture 2" descr="http://xn--80aalcbc2bocdadlpp9nfk.xn--d1acj3b/images/tests/scene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4356" y="1431236"/>
            <a:ext cx="4045226" cy="32401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08817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 txBox="1">
            <a:spLocks noGrp="1"/>
          </p:cNvSpPr>
          <p:nvPr>
            <p:ph idx="1"/>
          </p:nvPr>
        </p:nvSpPr>
        <p:spPr>
          <a:xfrm>
            <a:off x="1691680" y="1923678"/>
            <a:ext cx="2592288" cy="70207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marL="0" algn="l"/>
            <a:r>
              <a:rPr lang="ru-RU" dirty="0" smtClean="0"/>
              <a:t>Что такое биометрические персональные данные?</a:t>
            </a:r>
            <a:endParaRPr lang="ru-RU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3111254" y="2571750"/>
            <a:ext cx="2921495" cy="61870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3429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Segoe Print" panose="020006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l"/>
            <a:r>
              <a:rPr lang="ru-RU" dirty="0" smtClean="0"/>
              <a:t>Что такое кодовые данные?</a:t>
            </a:r>
            <a:endParaRPr lang="ru-RU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314687" y="3003798"/>
            <a:ext cx="3111293" cy="65781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3429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Segoe Print" panose="020006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l"/>
            <a:r>
              <a:rPr lang="ru-RU" dirty="0" smtClean="0"/>
              <a:t>Что такое специальные персональные данные?</a:t>
            </a:r>
            <a:endParaRPr lang="ru-RU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5870333" y="3568556"/>
            <a:ext cx="3250704" cy="43204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3429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Segoe Print" panose="020006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l"/>
            <a:r>
              <a:rPr lang="ru-RU" dirty="0" smtClean="0"/>
              <a:t>Что такое </a:t>
            </a:r>
            <a:r>
              <a:rPr lang="ru-RU" dirty="0" err="1" smtClean="0"/>
              <a:t>кибербуллинг</a:t>
            </a:r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827584" y="1352392"/>
            <a:ext cx="7746967" cy="40926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3429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Segoe Print" panose="020006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ru-RU" dirty="0" smtClean="0"/>
              <a:t>Здесь Вы сможете узнать:</a:t>
            </a:r>
            <a:endParaRPr lang="ru-RU" dirty="0"/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1835696" y="4191930"/>
            <a:ext cx="3099223" cy="864096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3429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Segoe Print" panose="020006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ru-RU" dirty="0" smtClean="0"/>
              <a:t>Также там можно пройти тест «Что ты знаешь о своих персональных данных».</a:t>
            </a:r>
            <a:endParaRPr lang="ru-RU" dirty="0"/>
          </a:p>
        </p:txBody>
      </p:sp>
      <p:pic>
        <p:nvPicPr>
          <p:cNvPr id="11" name="Рисунок 10" descr="Портал персональныеданные.дет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249492"/>
            <a:ext cx="8208912" cy="918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Галя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9100"/>
            <a:ext cx="2232248" cy="4144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7930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04094F06E4589B4893B9367AF999DD16" ma:contentTypeVersion="0" ma:contentTypeDescription="Создание документа." ma:contentTypeScope="" ma:versionID="288ac9c11296b78e29c52eae7c4b7674">
  <xsd:schema xmlns:xsd="http://www.w3.org/2001/XMLSchema" xmlns:p="http://schemas.microsoft.com/office/2006/metadata/properties" targetNamespace="http://schemas.microsoft.com/office/2006/metadata/properties" ma:root="true" ma:fieldsID="675046c3b3c761a0fb0d20c775fe9c3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содержимого" ma:readOnly="true"/>
        <xsd:element ref="dc:title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0DCB8D63-232E-4797-8856-88178C43D414}"/>
</file>

<file path=customXml/itemProps2.xml><?xml version="1.0" encoding="utf-8"?>
<ds:datastoreItem xmlns:ds="http://schemas.openxmlformats.org/officeDocument/2006/customXml" ds:itemID="{6AACED37-E558-46E3-AB05-E65F0E92AF34}"/>
</file>

<file path=customXml/itemProps3.xml><?xml version="1.0" encoding="utf-8"?>
<ds:datastoreItem xmlns:ds="http://schemas.openxmlformats.org/officeDocument/2006/customXml" ds:itemID="{ECACC86A-45EB-457B-8766-7A54D6A98435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1910</TotalTime>
  <Words>678</Words>
  <Application>Microsoft Office PowerPoint</Application>
  <PresentationFormat>Экран (16:9)</PresentationFormat>
  <Paragraphs>179</Paragraphs>
  <Slides>16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Осторожно, подделка!</vt:lpstr>
      <vt:lpstr>Презентация PowerPoint</vt:lpstr>
      <vt:lpstr>Хочешь сделать Интернет безопаснее?  Используй специальные инструменты!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МОБИЛЬНЫЙ ИНТЕРНЕТ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Назарова Е.М</dc:creator>
  <cp:lastModifiedBy>Чернова Светлана</cp:lastModifiedBy>
  <cp:revision>208</cp:revision>
  <cp:lastPrinted>2018-05-22T08:24:40Z</cp:lastPrinted>
  <dcterms:created xsi:type="dcterms:W3CDTF">2015-01-29T07:54:40Z</dcterms:created>
  <dcterms:modified xsi:type="dcterms:W3CDTF">2018-05-22T10:12:11Z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0x01010004094F06E4589B4893B9367AF999DD16</vt:lpwstr>
  </property>
</Properties>
</file>