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mp3" ContentType="audio/unknown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65" r:id="rId2"/>
    <p:sldId id="328" r:id="rId3"/>
    <p:sldId id="338" r:id="rId4"/>
    <p:sldId id="364" r:id="rId5"/>
    <p:sldId id="339" r:id="rId6"/>
    <p:sldId id="36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68" r:id="rId15"/>
    <p:sldId id="375" r:id="rId16"/>
    <p:sldId id="369" r:id="rId17"/>
    <p:sldId id="370" r:id="rId18"/>
    <p:sldId id="350" r:id="rId19"/>
    <p:sldId id="363" r:id="rId20"/>
    <p:sldId id="355" r:id="rId21"/>
    <p:sldId id="371" r:id="rId22"/>
    <p:sldId id="372" r:id="rId23"/>
    <p:sldId id="373" r:id="rId24"/>
    <p:sldId id="357" r:id="rId25"/>
  </p:sldIdLst>
  <p:sldSz cx="10693400" cy="7561263"/>
  <p:notesSz cx="9926638" cy="6797675"/>
  <p:defaultTextStyle>
    <a:defPPr>
      <a:defRPr lang="ru-RU"/>
    </a:defPPr>
    <a:lvl1pPr marL="0" algn="l" defTabSz="104291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458" algn="l" defTabSz="104291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917" algn="l" defTabSz="104291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375" algn="l" defTabSz="104291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834" algn="l" defTabSz="104291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292" algn="l" defTabSz="104291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751" algn="l" defTabSz="104291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208" algn="l" defTabSz="104291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1668" algn="l" defTabSz="104291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C0099"/>
    <a:srgbClr val="0000FF"/>
    <a:srgbClr val="00CC00"/>
    <a:srgbClr val="009900"/>
    <a:srgbClr val="FFFF00"/>
    <a:srgbClr val="FF0000"/>
    <a:srgbClr val="C0E7F8"/>
    <a:srgbClr val="008000"/>
    <a:srgbClr val="CEF0F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872" autoAdjust="0"/>
    <p:restoredTop sz="94575" autoAdjust="0"/>
  </p:normalViewPr>
  <p:slideViewPr>
    <p:cSldViewPr>
      <p:cViewPr>
        <p:scale>
          <a:sx n="50" d="100"/>
          <a:sy n="50" d="100"/>
        </p:scale>
        <p:origin x="-2058" y="-768"/>
      </p:cViewPr>
      <p:guideLst>
        <p:guide orient="horz" pos="238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372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37EFB-0F5B-4A99-9702-3B64D05681B3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160713" y="509588"/>
            <a:ext cx="36052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372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894697-9E38-438C-A3CB-E623DB884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16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94697-9E38-438C-A3CB-E623DB884CD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D1F32-55F0-44E5-A0B5-1F9C98800BE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3971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94697-9E38-438C-A3CB-E623DB884CD0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5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/>
            </a:lvl1pPr>
            <a:lvl2pPr marL="497756" indent="0" algn="ctr">
              <a:buNone/>
              <a:defRPr/>
            </a:lvl2pPr>
            <a:lvl3pPr marL="995512" indent="0" algn="ctr">
              <a:buNone/>
              <a:defRPr/>
            </a:lvl3pPr>
            <a:lvl4pPr marL="1493268" indent="0" algn="ctr">
              <a:buNone/>
              <a:defRPr/>
            </a:lvl4pPr>
            <a:lvl5pPr marL="1991023" indent="0" algn="ctr">
              <a:buNone/>
              <a:defRPr/>
            </a:lvl5pPr>
            <a:lvl6pPr marL="2488779" indent="0" algn="ctr">
              <a:buNone/>
              <a:defRPr/>
            </a:lvl6pPr>
            <a:lvl7pPr marL="2986535" indent="0" algn="ctr">
              <a:buNone/>
              <a:defRPr/>
            </a:lvl7pPr>
            <a:lvl8pPr marL="3484291" indent="0" algn="ctr">
              <a:buNone/>
              <a:defRPr/>
            </a:lvl8pPr>
            <a:lvl9pPr marL="3982046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16D171-7EED-457A-8010-D3E2993F4EBD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96B27D-7400-4ABD-A89A-0F0CA2D15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9829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16D171-7EED-457A-8010-D3E2993F4EBD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96B27D-7400-4ABD-A89A-0F0CA2D15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2735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19048" y="672112"/>
            <a:ext cx="2272348" cy="604901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2006" y="672112"/>
            <a:ext cx="6638819" cy="604901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16D171-7EED-457A-8010-D3E2993F4EBD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96B27D-7400-4ABD-A89A-0F0CA2D15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1338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16D171-7EED-457A-8010-D3E2993F4EBD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96B27D-7400-4ABD-A89A-0F0CA2D15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9691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4"/>
            <a:ext cx="9089390" cy="1501751"/>
          </a:xfrm>
        </p:spPr>
        <p:txBody>
          <a:bodyPr anchor="t"/>
          <a:lstStyle>
            <a:lvl1pPr algn="l">
              <a:defRPr sz="4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/>
            </a:lvl1pPr>
            <a:lvl2pPr marL="497756" indent="0">
              <a:buNone/>
              <a:defRPr sz="1900"/>
            </a:lvl2pPr>
            <a:lvl3pPr marL="995512" indent="0">
              <a:buNone/>
              <a:defRPr sz="1800"/>
            </a:lvl3pPr>
            <a:lvl4pPr marL="1493268" indent="0">
              <a:buNone/>
              <a:defRPr sz="1600"/>
            </a:lvl4pPr>
            <a:lvl5pPr marL="1991023" indent="0">
              <a:buNone/>
              <a:defRPr sz="1600"/>
            </a:lvl5pPr>
            <a:lvl6pPr marL="2488779" indent="0">
              <a:buNone/>
              <a:defRPr sz="1600"/>
            </a:lvl6pPr>
            <a:lvl7pPr marL="2986535" indent="0">
              <a:buNone/>
              <a:defRPr sz="1600"/>
            </a:lvl7pPr>
            <a:lvl8pPr marL="3484291" indent="0">
              <a:buNone/>
              <a:defRPr sz="1600"/>
            </a:lvl8pPr>
            <a:lvl9pPr marL="3982046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16D171-7EED-457A-8010-D3E2993F4EBD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96B27D-7400-4ABD-A89A-0F0CA2D15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1530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02006" y="2184365"/>
            <a:ext cx="4455583" cy="4536758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2184365"/>
            <a:ext cx="4455583" cy="4536758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16D171-7EED-457A-8010-D3E2993F4EBD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96B27D-7400-4ABD-A89A-0F0CA2D15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7532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1" y="1692533"/>
            <a:ext cx="4724774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756" indent="0">
              <a:buNone/>
              <a:defRPr sz="2200" b="1"/>
            </a:lvl2pPr>
            <a:lvl3pPr marL="995512" indent="0">
              <a:buNone/>
              <a:defRPr sz="1900" b="1"/>
            </a:lvl3pPr>
            <a:lvl4pPr marL="1493268" indent="0">
              <a:buNone/>
              <a:defRPr sz="1800" b="1"/>
            </a:lvl4pPr>
            <a:lvl5pPr marL="1991023" indent="0">
              <a:buNone/>
              <a:defRPr sz="1800" b="1"/>
            </a:lvl5pPr>
            <a:lvl6pPr marL="2488779" indent="0">
              <a:buNone/>
              <a:defRPr sz="1800" b="1"/>
            </a:lvl6pPr>
            <a:lvl7pPr marL="2986535" indent="0">
              <a:buNone/>
              <a:defRPr sz="1800" b="1"/>
            </a:lvl7pPr>
            <a:lvl8pPr marL="3484291" indent="0">
              <a:buNone/>
              <a:defRPr sz="1800" b="1"/>
            </a:lvl8pPr>
            <a:lvl9pPr marL="3982046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1" y="2397901"/>
            <a:ext cx="4724774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01" y="1692533"/>
            <a:ext cx="4726631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756" indent="0">
              <a:buNone/>
              <a:defRPr sz="2200" b="1"/>
            </a:lvl2pPr>
            <a:lvl3pPr marL="995512" indent="0">
              <a:buNone/>
              <a:defRPr sz="1900" b="1"/>
            </a:lvl3pPr>
            <a:lvl4pPr marL="1493268" indent="0">
              <a:buNone/>
              <a:defRPr sz="1800" b="1"/>
            </a:lvl4pPr>
            <a:lvl5pPr marL="1991023" indent="0">
              <a:buNone/>
              <a:defRPr sz="1800" b="1"/>
            </a:lvl5pPr>
            <a:lvl6pPr marL="2488779" indent="0">
              <a:buNone/>
              <a:defRPr sz="1800" b="1"/>
            </a:lvl6pPr>
            <a:lvl7pPr marL="2986535" indent="0">
              <a:buNone/>
              <a:defRPr sz="1800" b="1"/>
            </a:lvl7pPr>
            <a:lvl8pPr marL="3484291" indent="0">
              <a:buNone/>
              <a:defRPr sz="1800" b="1"/>
            </a:lvl8pPr>
            <a:lvl9pPr marL="3982046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101" y="2397901"/>
            <a:ext cx="4726631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16D171-7EED-457A-8010-D3E2993F4EBD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96B27D-7400-4ABD-A89A-0F0CA2D15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5424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16D171-7EED-457A-8010-D3E2993F4EBD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96B27D-7400-4ABD-A89A-0F0CA2D15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10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16D171-7EED-457A-8010-D3E2993F4EBD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96B27D-7400-4ABD-A89A-0F0CA2D15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127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3" y="301053"/>
            <a:ext cx="5977908" cy="6453328"/>
          </a:xfrm>
        </p:spPr>
        <p:txBody>
          <a:bodyPr/>
          <a:lstStyle>
            <a:lvl1pPr>
              <a:defRPr sz="34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267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497756" indent="0">
              <a:buNone/>
              <a:defRPr sz="1300"/>
            </a:lvl2pPr>
            <a:lvl3pPr marL="995512" indent="0">
              <a:buNone/>
              <a:defRPr sz="1000"/>
            </a:lvl3pPr>
            <a:lvl4pPr marL="1493268" indent="0">
              <a:buNone/>
              <a:defRPr sz="900"/>
            </a:lvl4pPr>
            <a:lvl5pPr marL="1991023" indent="0">
              <a:buNone/>
              <a:defRPr sz="900"/>
            </a:lvl5pPr>
            <a:lvl6pPr marL="2488779" indent="0">
              <a:buNone/>
              <a:defRPr sz="900"/>
            </a:lvl6pPr>
            <a:lvl7pPr marL="2986535" indent="0">
              <a:buNone/>
              <a:defRPr sz="900"/>
            </a:lvl7pPr>
            <a:lvl8pPr marL="3484291" indent="0">
              <a:buNone/>
              <a:defRPr sz="900"/>
            </a:lvl8pPr>
            <a:lvl9pPr marL="398204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16D171-7EED-457A-8010-D3E2993F4EBD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96B27D-7400-4ABD-A89A-0F0CA2D15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1897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5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400"/>
            </a:lvl1pPr>
            <a:lvl2pPr marL="497756" indent="0">
              <a:buNone/>
              <a:defRPr sz="3100"/>
            </a:lvl2pPr>
            <a:lvl3pPr marL="995512" indent="0">
              <a:buNone/>
              <a:defRPr sz="2600"/>
            </a:lvl3pPr>
            <a:lvl4pPr marL="1493268" indent="0">
              <a:buNone/>
              <a:defRPr sz="2200"/>
            </a:lvl4pPr>
            <a:lvl5pPr marL="1991023" indent="0">
              <a:buNone/>
              <a:defRPr sz="2200"/>
            </a:lvl5pPr>
            <a:lvl6pPr marL="2488779" indent="0">
              <a:buNone/>
              <a:defRPr sz="2200"/>
            </a:lvl6pPr>
            <a:lvl7pPr marL="2986535" indent="0">
              <a:buNone/>
              <a:defRPr sz="2200"/>
            </a:lvl7pPr>
            <a:lvl8pPr marL="3484291" indent="0">
              <a:buNone/>
              <a:defRPr sz="2200"/>
            </a:lvl8pPr>
            <a:lvl9pPr marL="3982046" indent="0">
              <a:buNone/>
              <a:defRPr sz="22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40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497756" indent="0">
              <a:buNone/>
              <a:defRPr sz="1300"/>
            </a:lvl2pPr>
            <a:lvl3pPr marL="995512" indent="0">
              <a:buNone/>
              <a:defRPr sz="1000"/>
            </a:lvl3pPr>
            <a:lvl4pPr marL="1493268" indent="0">
              <a:buNone/>
              <a:defRPr sz="900"/>
            </a:lvl4pPr>
            <a:lvl5pPr marL="1991023" indent="0">
              <a:buNone/>
              <a:defRPr sz="900"/>
            </a:lvl5pPr>
            <a:lvl6pPr marL="2488779" indent="0">
              <a:buNone/>
              <a:defRPr sz="900"/>
            </a:lvl6pPr>
            <a:lvl7pPr marL="2986535" indent="0">
              <a:buNone/>
              <a:defRPr sz="900"/>
            </a:lvl7pPr>
            <a:lvl8pPr marL="3484291" indent="0">
              <a:buNone/>
              <a:defRPr sz="900"/>
            </a:lvl8pPr>
            <a:lvl9pPr marL="398204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16D171-7EED-457A-8010-D3E2993F4EBD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96B27D-7400-4ABD-A89A-0F0CA2D15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5922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02337" y="671779"/>
            <a:ext cx="9088728" cy="126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551" tIns="49776" rIns="99551" bIns="4977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2337" y="2183699"/>
            <a:ext cx="9088728" cy="453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551" tIns="49776" rIns="99551" bIns="497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текста</a:t>
            </a:r>
          </a:p>
          <a:p>
            <a:pPr lvl="1"/>
            <a:r>
              <a:rPr lang="en-US" altLang="ru-RU" smtClean="0"/>
              <a:t>Второй уровень</a:t>
            </a:r>
          </a:p>
          <a:p>
            <a:pPr lvl="2"/>
            <a:r>
              <a:rPr lang="en-US" altLang="ru-RU" smtClean="0"/>
              <a:t>Третий уровень</a:t>
            </a:r>
          </a:p>
          <a:p>
            <a:pPr lvl="3"/>
            <a:r>
              <a:rPr lang="en-US" altLang="ru-RU" smtClean="0"/>
              <a:t>Четвертый уровень</a:t>
            </a:r>
          </a:p>
          <a:p>
            <a:pPr lvl="4"/>
            <a:r>
              <a:rPr lang="en-US" altLang="ru-RU" smtClean="0"/>
              <a:t>Пятый уровень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2338" y="6889485"/>
            <a:ext cx="2226689" cy="50341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9551" tIns="49776" rIns="99551" bIns="4977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latin typeface="+mn-lt"/>
              </a:defRPr>
            </a:lvl1pPr>
          </a:lstStyle>
          <a:p>
            <a:fld id="{B816D171-7EED-457A-8010-D3E2993F4EBD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4351" y="6889485"/>
            <a:ext cx="3384700" cy="50341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9551" tIns="49776" rIns="99551" bIns="4977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4377" y="6889485"/>
            <a:ext cx="2226689" cy="50341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9551" tIns="49776" rIns="99551" bIns="4977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latin typeface="+mn-lt"/>
              </a:defRPr>
            </a:lvl1pPr>
          </a:lstStyle>
          <a:p>
            <a:fld id="{6596B27D-7400-4ABD-A89A-0F0CA2D158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97756" algn="ctr" rtl="0" eaLnBrk="1" fontAlgn="base" hangingPunct="1">
        <a:spcBef>
          <a:spcPct val="0"/>
        </a:spcBef>
        <a:spcAft>
          <a:spcPct val="0"/>
        </a:spcAft>
        <a:defRPr sz="48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95512" algn="ctr" rtl="0" eaLnBrk="1" fontAlgn="base" hangingPunct="1">
        <a:spcBef>
          <a:spcPct val="0"/>
        </a:spcBef>
        <a:spcAft>
          <a:spcPct val="0"/>
        </a:spcAft>
        <a:defRPr sz="48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493268" algn="ctr" rtl="0" eaLnBrk="1" fontAlgn="base" hangingPunct="1">
        <a:spcBef>
          <a:spcPct val="0"/>
        </a:spcBef>
        <a:spcAft>
          <a:spcPct val="0"/>
        </a:spcAft>
        <a:defRPr sz="48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991023" algn="ctr" rtl="0" eaLnBrk="1" fontAlgn="base" hangingPunct="1">
        <a:spcBef>
          <a:spcPct val="0"/>
        </a:spcBef>
        <a:spcAft>
          <a:spcPct val="0"/>
        </a:spcAft>
        <a:defRPr sz="48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71681" indent="-371681" algn="l" rtl="0" eaLnBrk="1" fontAlgn="base" hangingPunct="1">
        <a:spcBef>
          <a:spcPct val="20000"/>
        </a:spcBef>
        <a:spcAft>
          <a:spcPct val="0"/>
        </a:spcAft>
        <a:buChar char="•"/>
        <a:defRPr sz="3400" i="1">
          <a:solidFill>
            <a:schemeClr val="tx1"/>
          </a:solidFill>
          <a:latin typeface="+mn-lt"/>
          <a:ea typeface="+mn-ea"/>
          <a:cs typeface="+mn-cs"/>
        </a:defRPr>
      </a:lvl1pPr>
      <a:lvl2pPr marL="808075" indent="-310289" algn="l" rtl="0" eaLnBrk="1" fontAlgn="base" hangingPunct="1">
        <a:spcBef>
          <a:spcPct val="20000"/>
        </a:spcBef>
        <a:spcAft>
          <a:spcPct val="0"/>
        </a:spcAft>
        <a:buChar char="–"/>
        <a:defRPr sz="3100" i="1">
          <a:solidFill>
            <a:schemeClr val="tx1"/>
          </a:solidFill>
          <a:latin typeface="+mn-lt"/>
          <a:cs typeface="+mn-cs"/>
        </a:defRPr>
      </a:lvl2pPr>
      <a:lvl3pPr marL="1242811" indent="-247235" algn="l" rtl="0" eaLnBrk="1" fontAlgn="base" hangingPunct="1">
        <a:spcBef>
          <a:spcPct val="20000"/>
        </a:spcBef>
        <a:spcAft>
          <a:spcPct val="0"/>
        </a:spcAft>
        <a:buChar char="•"/>
        <a:defRPr sz="2600" i="1">
          <a:solidFill>
            <a:schemeClr val="tx1"/>
          </a:solidFill>
          <a:latin typeface="+mn-lt"/>
          <a:cs typeface="+mn-cs"/>
        </a:defRPr>
      </a:lvl3pPr>
      <a:lvl4pPr marL="1740598" indent="-247235" algn="l" rtl="0" eaLnBrk="1" fontAlgn="base" hangingPunct="1">
        <a:spcBef>
          <a:spcPct val="20000"/>
        </a:spcBef>
        <a:spcAft>
          <a:spcPct val="0"/>
        </a:spcAft>
        <a:buChar char="–"/>
        <a:defRPr sz="2200" i="1">
          <a:solidFill>
            <a:schemeClr val="tx1"/>
          </a:solidFill>
          <a:latin typeface="+mn-lt"/>
          <a:cs typeface="+mn-cs"/>
        </a:defRPr>
      </a:lvl4pPr>
      <a:lvl5pPr marL="2238385" indent="-247235" algn="l" rtl="0" eaLnBrk="1" fontAlgn="base" hangingPunct="1">
        <a:spcBef>
          <a:spcPct val="20000"/>
        </a:spcBef>
        <a:spcAft>
          <a:spcPct val="0"/>
        </a:spcAft>
        <a:buChar char="»"/>
        <a:defRPr sz="2200" i="1">
          <a:solidFill>
            <a:schemeClr val="tx1"/>
          </a:solidFill>
          <a:latin typeface="+mn-lt"/>
          <a:cs typeface="+mn-cs"/>
        </a:defRPr>
      </a:lvl5pPr>
      <a:lvl6pPr marL="2737656" indent="-248878" algn="l" rtl="0" eaLnBrk="1" fontAlgn="base" hangingPunct="1">
        <a:spcBef>
          <a:spcPct val="20000"/>
        </a:spcBef>
        <a:spcAft>
          <a:spcPct val="0"/>
        </a:spcAft>
        <a:buChar char="»"/>
        <a:defRPr sz="2200" i="1">
          <a:solidFill>
            <a:schemeClr val="tx1"/>
          </a:solidFill>
          <a:latin typeface="+mn-lt"/>
          <a:cs typeface="+mn-cs"/>
        </a:defRPr>
      </a:lvl6pPr>
      <a:lvl7pPr marL="3235413" indent="-248878" algn="l" rtl="0" eaLnBrk="1" fontAlgn="base" hangingPunct="1">
        <a:spcBef>
          <a:spcPct val="20000"/>
        </a:spcBef>
        <a:spcAft>
          <a:spcPct val="0"/>
        </a:spcAft>
        <a:buChar char="»"/>
        <a:defRPr sz="2200" i="1">
          <a:solidFill>
            <a:schemeClr val="tx1"/>
          </a:solidFill>
          <a:latin typeface="+mn-lt"/>
          <a:cs typeface="+mn-cs"/>
        </a:defRPr>
      </a:lvl7pPr>
      <a:lvl8pPr marL="3733168" indent="-248878" algn="l" rtl="0" eaLnBrk="1" fontAlgn="base" hangingPunct="1">
        <a:spcBef>
          <a:spcPct val="20000"/>
        </a:spcBef>
        <a:spcAft>
          <a:spcPct val="0"/>
        </a:spcAft>
        <a:buChar char="»"/>
        <a:defRPr sz="2200" i="1">
          <a:solidFill>
            <a:schemeClr val="tx1"/>
          </a:solidFill>
          <a:latin typeface="+mn-lt"/>
          <a:cs typeface="+mn-cs"/>
        </a:defRPr>
      </a:lvl8pPr>
      <a:lvl9pPr marL="4230925" indent="-248878" algn="l" rtl="0" eaLnBrk="1" fontAlgn="base" hangingPunct="1">
        <a:spcBef>
          <a:spcPct val="20000"/>
        </a:spcBef>
        <a:spcAft>
          <a:spcPct val="0"/>
        </a:spcAft>
        <a:buChar char="»"/>
        <a:defRPr sz="2200" i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95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6" algn="l" defTabSz="995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12" algn="l" defTabSz="995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8" algn="l" defTabSz="995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23" algn="l" defTabSz="995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79" algn="l" defTabSz="995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35" algn="l" defTabSz="995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91" algn="l" defTabSz="995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46" algn="l" defTabSz="995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mp3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39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13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9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13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9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елодия осеннего дождя - Красивая мелодия (mp3ostrov.com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141" y="6797534"/>
            <a:ext cx="356447" cy="336056"/>
          </a:xfrm>
          <a:prstGeom prst="rect">
            <a:avLst/>
          </a:prstGeom>
        </p:spPr>
      </p:pic>
      <p:pic>
        <p:nvPicPr>
          <p:cNvPr id="25" name="Picture 2" descr="C:\Documents and Settings\Таня\Мои документы\Картинки\сердце+ладони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976" t="3837" r="11758"/>
          <a:stretch/>
        </p:blipFill>
        <p:spPr bwMode="auto">
          <a:xfrm>
            <a:off x="612996" y="2119970"/>
            <a:ext cx="4209393" cy="3535356"/>
          </a:xfrm>
          <a:prstGeom prst="hear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832063" y="2556495"/>
            <a:ext cx="5376631" cy="720878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algn="ctr" defTabSz="95771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46" dirty="0" smtClean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«СЧАСТЬЕ </a:t>
            </a:r>
            <a:r>
              <a:rPr lang="ru-RU" sz="4000" b="1" spc="46" dirty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ДЕТЕЙ –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856788" y="3420547"/>
            <a:ext cx="5400599" cy="720878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algn="ctr" defTabSz="95771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46" dirty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НАШИХ РУКАХ</a:t>
            </a:r>
            <a:r>
              <a:rPr lang="ru-RU" sz="4000" b="1" spc="46" dirty="0" smtClean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!»</a:t>
            </a:r>
            <a:endParaRPr lang="ru-RU" sz="4000" b="1" spc="46" dirty="0">
              <a:ln w="11430">
                <a:solidFill>
                  <a:srgbClr val="7030A0"/>
                </a:solidFill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61190" y="4644727"/>
            <a:ext cx="7996197" cy="413101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algn="ctr" defTabSz="95771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n w="11430">
                <a:solidFill>
                  <a:srgbClr val="7030A0"/>
                </a:solidFill>
              </a:ln>
              <a:solidFill>
                <a:srgbClr val="FF0000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4" descr="http://bezformata.ru/content/Images/000/036/854/image36854852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050"/>
          <a:stretch>
            <a:fillRect/>
          </a:stretch>
        </p:blipFill>
        <p:spPr bwMode="auto">
          <a:xfrm>
            <a:off x="2466380" y="27062"/>
            <a:ext cx="6315075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4415944" y="6506311"/>
            <a:ext cx="6282289" cy="659322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algn="r" defTabSz="95771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 smtClean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Автор презентации -заведующая МКДОУ </a:t>
            </a:r>
            <a:r>
              <a:rPr lang="ru-RU" sz="1800" dirty="0" err="1" smtClean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800" dirty="0" smtClean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/с «Солнышко» В.А.Толова</a:t>
            </a:r>
            <a:endParaRPr lang="ru-RU" sz="1800" dirty="0">
              <a:ln w="11430">
                <a:solidFill>
                  <a:srgbClr val="7030A0"/>
                </a:solidFill>
              </a:ln>
              <a:solidFill>
                <a:srgbClr val="FF000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83148" y="552421"/>
            <a:ext cx="6967572" cy="536212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algn="ctr" defTabSz="95771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«МЫ ВСЕ МОЖЕМ!»</a:t>
            </a:r>
          </a:p>
        </p:txBody>
      </p:sp>
      <p:pic>
        <p:nvPicPr>
          <p:cNvPr id="28" name="Picture 2" descr="http://topdizayn.com.ua/uploads/posts/2014-04/1396423091_p6lianzet7yd3tn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6564" y="1681146"/>
            <a:ext cx="3738171" cy="2194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666180" y="5532369"/>
            <a:ext cx="9649073" cy="584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4" tIns="45717" rIns="91434" bIns="45717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ln w="3175">
                  <a:noFill/>
                </a:ln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Визитная карточка МКДОУ </a:t>
            </a:r>
            <a:r>
              <a:rPr lang="ru-RU" sz="3200" b="1" dirty="0" err="1" smtClean="0">
                <a:ln w="3175">
                  <a:noFill/>
                </a:ln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ln w="3175">
                  <a:noFill/>
                </a:ln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/с «Солнышко»</a:t>
            </a:r>
            <a:endParaRPr lang="ru-RU" sz="3200" b="1" dirty="0">
              <a:ln w="3175">
                <a:noFill/>
              </a:ln>
              <a:solidFill>
                <a:srgbClr val="C00000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8827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20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0">
                <p:cTn id="4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50156" y="252239"/>
            <a:ext cx="8928992" cy="9670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C0099"/>
                </a:solidFill>
              </a:rPr>
              <a:t>ВАС  ПРИВЕТСТВУЮТ!!!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Первая младшая группа «Малышок»</a:t>
            </a:r>
          </a:p>
        </p:txBody>
      </p:sp>
      <p:sp>
        <p:nvSpPr>
          <p:cNvPr id="7" name="TextBox 6"/>
          <p:cNvSpPr txBox="1"/>
          <p:nvPr/>
        </p:nvSpPr>
        <p:spPr>
          <a:xfrm rot="10800000" flipV="1">
            <a:off x="967814" y="5733093"/>
            <a:ext cx="9347238" cy="1213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Воспитатели: </a:t>
            </a:r>
            <a:r>
              <a:rPr lang="ru-RU" sz="2400" dirty="0" err="1" smtClean="0">
                <a:solidFill>
                  <a:srgbClr val="002060"/>
                </a:solidFill>
              </a:rPr>
              <a:t>Гребнова</a:t>
            </a:r>
            <a:r>
              <a:rPr lang="ru-RU" sz="2400" dirty="0" smtClean="0">
                <a:solidFill>
                  <a:srgbClr val="002060"/>
                </a:solidFill>
              </a:rPr>
              <a:t> Светлана Алексеевна,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 Петрова Лидия Степановна,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Помощник воспитателя  </a:t>
            </a:r>
            <a:r>
              <a:rPr lang="ru-RU" sz="2400" dirty="0" err="1" smtClean="0">
                <a:solidFill>
                  <a:srgbClr val="002060"/>
                </a:solidFill>
              </a:rPr>
              <a:t>Молева</a:t>
            </a:r>
            <a:r>
              <a:rPr lang="ru-RU" sz="2400" dirty="0" smtClean="0">
                <a:solidFill>
                  <a:srgbClr val="002060"/>
                </a:solidFill>
              </a:rPr>
              <a:t> Надежда Викторовна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6098548" y="7100019"/>
            <a:ext cx="4594852" cy="504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4306" tIns="52153" rIns="104306" bIns="52153"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300" t="24647" r="64238" b="57718"/>
          <a:stretch>
            <a:fillRect/>
          </a:stretch>
        </p:blipFill>
        <p:spPr bwMode="auto">
          <a:xfrm>
            <a:off x="1458268" y="3348583"/>
            <a:ext cx="1515768" cy="19848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86460" y="1332359"/>
            <a:ext cx="6039663" cy="4236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447867"/>
            <a:ext cx="2822791" cy="211339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 rot="10800000" flipV="1">
            <a:off x="967814" y="5571509"/>
            <a:ext cx="9347238" cy="15364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4306" tIns="52153" rIns="104306" bIns="52153" rtlCol="0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Воспитатели: Волгина Светлана Валерьевна,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Девяткина Наталья Вячеславовна  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Помощник воспитателя:  Кручинина    Наталья Степановна            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6098548" y="7100019"/>
            <a:ext cx="4594852" cy="504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4306" tIns="52153" rIns="104306" bIns="52153"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3048" y="1443166"/>
            <a:ext cx="6315702" cy="4264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C:\Users\Vera Aleksandrovna\Desktop\Новая папка\сотрудники\Волгина С.В.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20" r="41994"/>
          <a:stretch/>
        </p:blipFill>
        <p:spPr bwMode="auto">
          <a:xfrm>
            <a:off x="1242244" y="3204567"/>
            <a:ext cx="1823076" cy="22704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170236" y="972319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Вторая младшая группа «Ромашки»</a:t>
            </a:r>
          </a:p>
        </p:txBody>
      </p:sp>
      <p:pic>
        <p:nvPicPr>
          <p:cNvPr id="11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447867"/>
            <a:ext cx="2822791" cy="211339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50156" y="396255"/>
            <a:ext cx="7632848" cy="5362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</a:rPr>
              <a:t>Средняя группа «Лучики »</a:t>
            </a:r>
            <a:endParaRPr lang="ru-RU" sz="2800" dirty="0" smtClean="0">
              <a:solidFill>
                <a:srgbClr val="0000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9395" y="5686043"/>
            <a:ext cx="9094610" cy="12702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2400" dirty="0" smtClean="0"/>
              <a:t>Воспитатели: </a:t>
            </a:r>
            <a:r>
              <a:rPr lang="ru-RU" sz="2400" dirty="0" err="1" smtClean="0"/>
              <a:t>Сизова</a:t>
            </a:r>
            <a:r>
              <a:rPr lang="ru-RU" sz="2400" dirty="0" smtClean="0"/>
              <a:t> Галина Анатольевна,</a:t>
            </a:r>
          </a:p>
          <a:p>
            <a:pPr algn="ctr"/>
            <a:r>
              <a:rPr lang="ru-RU" sz="2400" dirty="0" smtClean="0"/>
              <a:t> </a:t>
            </a:r>
            <a:r>
              <a:rPr lang="ru-RU" sz="2400" dirty="0" err="1" smtClean="0"/>
              <a:t>Бокарева</a:t>
            </a:r>
            <a:r>
              <a:rPr lang="ru-RU" sz="2400" dirty="0" smtClean="0"/>
              <a:t> Александра Ивановна</a:t>
            </a:r>
          </a:p>
          <a:p>
            <a:pPr algn="ctr"/>
            <a:r>
              <a:rPr lang="ru-RU" sz="2400" dirty="0" smtClean="0"/>
              <a:t>Помощник воспитателя: </a:t>
            </a:r>
            <a:r>
              <a:rPr lang="ru-RU" sz="2400" dirty="0" err="1" smtClean="0"/>
              <a:t>Толстьева</a:t>
            </a:r>
            <a:r>
              <a:rPr lang="ru-RU" sz="2400" dirty="0" smtClean="0"/>
              <a:t> Марина Валентиновна</a:t>
            </a:r>
            <a:endParaRPr lang="ru-RU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5451" y="1391484"/>
            <a:ext cx="6995391" cy="4294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Vera Aleksandrovna\Desktop\Новая папка\сотрудники\Бокарева А.И.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142" t="5860" r="19426" b="-46"/>
          <a:stretch/>
        </p:blipFill>
        <p:spPr bwMode="auto">
          <a:xfrm>
            <a:off x="666180" y="3348583"/>
            <a:ext cx="1566148" cy="22130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447867"/>
            <a:ext cx="2822791" cy="211339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94172" y="236265"/>
            <a:ext cx="8280920" cy="65932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</a:rPr>
              <a:t>Старшая группа «Звёздочки»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99395" y="5686043"/>
            <a:ext cx="9894005" cy="14139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Воспитатели: Железнова Елена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 Александровна, Девяткина Наталья Вячеславовна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помощник воспитателя:  Скорикова Любовь Валентиновна           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0356" y="1188343"/>
            <a:ext cx="6465918" cy="4572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CC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433" t="22268" r="49194" b="54595"/>
          <a:stretch>
            <a:fillRect/>
          </a:stretch>
        </p:blipFill>
        <p:spPr bwMode="auto">
          <a:xfrm>
            <a:off x="666180" y="3348583"/>
            <a:ext cx="1512168" cy="22811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009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447867"/>
            <a:ext cx="2822791" cy="2113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94281372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50156" y="252240"/>
            <a:ext cx="8496944" cy="10902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2700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</a:rPr>
              <a:t>Подготовительная к школе группа </a:t>
            </a:r>
          </a:p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«Весёлые ребята»</a:t>
            </a:r>
          </a:p>
        </p:txBody>
      </p:sp>
      <p:sp>
        <p:nvSpPr>
          <p:cNvPr id="7" name="TextBox 6"/>
          <p:cNvSpPr txBox="1"/>
          <p:nvPr/>
        </p:nvSpPr>
        <p:spPr>
          <a:xfrm rot="10800000" flipV="1">
            <a:off x="1682999" y="5580831"/>
            <a:ext cx="9010401" cy="1213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Воспитатели: Краснова Галина Александровна, </a:t>
            </a:r>
          </a:p>
          <a:p>
            <a:pPr algn="ctr"/>
            <a:r>
              <a:rPr lang="ru-RU" sz="2400" dirty="0" err="1" smtClean="0">
                <a:solidFill>
                  <a:srgbClr val="002060"/>
                </a:solidFill>
              </a:rPr>
              <a:t>Бпкарева</a:t>
            </a:r>
            <a:r>
              <a:rPr lang="ru-RU" sz="2400" dirty="0" smtClean="0">
                <a:solidFill>
                  <a:srgbClr val="002060"/>
                </a:solidFill>
              </a:rPr>
              <a:t> Александра Ивановна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Помощник воспитателя: </a:t>
            </a:r>
            <a:r>
              <a:rPr lang="ru-RU" sz="2400" dirty="0" err="1" smtClean="0">
                <a:solidFill>
                  <a:srgbClr val="002060"/>
                </a:solidFill>
              </a:rPr>
              <a:t>Грибкова</a:t>
            </a:r>
            <a:r>
              <a:rPr lang="ru-RU" sz="2400" dirty="0" smtClean="0">
                <a:solidFill>
                  <a:srgbClr val="002060"/>
                </a:solidFill>
              </a:rPr>
              <a:t> Галина Викторовна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8428" y="1338777"/>
            <a:ext cx="5908056" cy="4114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42" t="21177" r="78055" b="54469"/>
          <a:stretch>
            <a:fillRect/>
          </a:stretch>
        </p:blipFill>
        <p:spPr bwMode="auto">
          <a:xfrm>
            <a:off x="1170236" y="3204567"/>
            <a:ext cx="1564410" cy="23023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00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-214245"/>
            <a:ext cx="210714" cy="4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4306" tIns="52153" rIns="104306" bIns="5215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5" cstate="print"/>
          <a:srcRect l="28579" t="8573" b="12882"/>
          <a:stretch>
            <a:fillRect/>
          </a:stretch>
        </p:blipFill>
        <p:spPr bwMode="auto">
          <a:xfrm>
            <a:off x="8875092" y="3348583"/>
            <a:ext cx="1473099" cy="21435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00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447867"/>
            <a:ext cx="2822791" cy="2113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00153535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50156" y="252240"/>
            <a:ext cx="8496944" cy="5362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4306" tIns="52153" rIns="104306" bIns="52153" rtlCol="0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n>
                  <a:solidFill>
                    <a:srgbClr val="9900CC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ЗАНЯТИЯ С ВОСПИТАТЕЛЯМИ</a:t>
            </a: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-214245"/>
            <a:ext cx="210714" cy="4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4306" tIns="52153" rIns="104306" bIns="5215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Picture 2" descr="d:\Users\User\Desktop\САЙТ 2019\Занятия\DSCN04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148" y="900311"/>
            <a:ext cx="4251375" cy="3188531"/>
          </a:xfrm>
          <a:prstGeom prst="rect">
            <a:avLst/>
          </a:prstGeom>
          <a:ln w="190500" cap="sq">
            <a:solidFill>
              <a:srgbClr val="FF0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icture 3" descr="d:\Users\User\Desktop\САЙТ 2019\Занятия\DSC_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0636" y="1044327"/>
            <a:ext cx="4575226" cy="30501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CC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Рисунок 11" descr="d:\Users\User\Desktop\Светлана\DSCN033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98828" y="3420591"/>
            <a:ext cx="3762524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00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Рисунок 12" descr="d:\Users\User\Desktop\Светлана\IMG_20190221_09493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075180" flipV="1">
            <a:off x="1918366" y="3645634"/>
            <a:ext cx="3816424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 flipH="1">
            <a:off x="1386256" y="6372919"/>
            <a:ext cx="9307143" cy="1213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2400" dirty="0" smtClean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Воспитатели групп проводят занятия по развивающим и коррекционным программам, применяя к детям с ОВЗ принцип индивидуального подхода. </a:t>
            </a:r>
            <a:endParaRPr lang="ru-RU" sz="2400" dirty="0" smtClean="0">
              <a:solidFill>
                <a:srgbClr val="002060"/>
              </a:solidFill>
            </a:endParaRPr>
          </a:p>
        </p:txBody>
      </p:sp>
      <p:pic>
        <p:nvPicPr>
          <p:cNvPr id="9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69924" y="5447867"/>
            <a:ext cx="2822791" cy="2113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00153535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88976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50156" y="252240"/>
            <a:ext cx="8496944" cy="7208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2700" dirty="0" smtClean="0">
                <a:solidFill>
                  <a:srgbClr val="FF0000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</a:rPr>
              <a:t>Наши праздники</a:t>
            </a:r>
            <a:endParaRPr lang="ru-RU" sz="4800" b="1" dirty="0" smtClean="0">
              <a:solidFill>
                <a:srgbClr val="0000FF"/>
              </a:solidFill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-214245"/>
            <a:ext cx="210714" cy="4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4306" tIns="52153" rIns="104306" bIns="5215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Рисунок 5" descr="E:\IMG_20170505_10524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812" r="2835" b="10042"/>
          <a:stretch/>
        </p:blipFill>
        <p:spPr bwMode="auto">
          <a:xfrm>
            <a:off x="5562724" y="1188343"/>
            <a:ext cx="4752528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 descr="E:\IMG_20170505_09403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76" r="3672" b="32055"/>
          <a:stretch/>
        </p:blipFill>
        <p:spPr bwMode="auto">
          <a:xfrm>
            <a:off x="5274692" y="4212679"/>
            <a:ext cx="4968552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009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9" name="Picture 2" descr="d:\Users\User\Desktop\К сайту\Рождество\DSCN30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26220" y="1116336"/>
            <a:ext cx="4383321" cy="32878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3" descr="d:\Users\User\Desktop\К сайту\сотрудники\DSCN00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86260" y="4356695"/>
            <a:ext cx="3819328" cy="2864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CC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69924" y="5447867"/>
            <a:ext cx="2822791" cy="2113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00153535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06140" y="324247"/>
            <a:ext cx="8496944" cy="9670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</a:rPr>
              <a:t>27декабря 2018года МКДОУ «Солнышко» отметил 40летний юбилей </a:t>
            </a:r>
            <a:endParaRPr lang="ru-RU" sz="5400" b="1" dirty="0" smtClean="0">
              <a:solidFill>
                <a:srgbClr val="0000FF"/>
              </a:solidFill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-214245"/>
            <a:ext cx="210714" cy="4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4306" tIns="52153" rIns="104306" bIns="52153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Picture 2" descr="d:\Users\User\Desktop\К сайту\Оформление зала и группы\DSCN01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4292" y="1558177"/>
            <a:ext cx="7200800" cy="51409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CC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69924" y="5447867"/>
            <a:ext cx="2822791" cy="2113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00153535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799395" y="207985"/>
            <a:ext cx="9605914" cy="59776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104306" tIns="52153" rIns="104306" bIns="52153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Наш социум – это  районный краеведческий музей</a:t>
            </a:r>
          </a:p>
        </p:txBody>
      </p:sp>
      <p:pic>
        <p:nvPicPr>
          <p:cNvPr id="13" name="Рисунок 12" descr="C:\Users\Vera Aleksandrovna\Desktop\Новая папка\музей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897" b="18499"/>
          <a:stretch/>
        </p:blipFill>
        <p:spPr bwMode="auto">
          <a:xfrm>
            <a:off x="1220442" y="1132489"/>
            <a:ext cx="4715724" cy="36008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 descr="C:\Users\Vera Aleksandrovna\Desktop\Новая папка\мы в музее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665" b="15594"/>
          <a:stretch/>
        </p:blipFill>
        <p:spPr bwMode="auto">
          <a:xfrm>
            <a:off x="5305989" y="3801635"/>
            <a:ext cx="4840645" cy="30726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050906"/>
            <a:ext cx="2822791" cy="211339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6447" y="0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50906"/>
            <a:ext cx="2822791" cy="2113396"/>
          </a:xfrm>
          <a:prstGeom prst="rect">
            <a:avLst/>
          </a:prstGeom>
          <a:noFill/>
        </p:spPr>
      </p:pic>
      <p:pic>
        <p:nvPicPr>
          <p:cNvPr id="11" name="Picture 4" descr="d:\Users\User\Desktop\фото\SDC122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8332" y="3852639"/>
            <a:ext cx="4944832" cy="3708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1" name="Picture 5" descr="d:\Users\User\Desktop\фото\DSC_04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044327"/>
            <a:ext cx="4968551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5346700" y="1548383"/>
            <a:ext cx="46085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Сотрудничество с родителями помогает создавать эмоциональную и нравственную семейную атмосферу и, способствует повышению компетентности родителей.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6158700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ыноска-облако 9"/>
          <p:cNvSpPr/>
          <p:nvPr/>
        </p:nvSpPr>
        <p:spPr>
          <a:xfrm>
            <a:off x="49374" y="-80413"/>
            <a:ext cx="10531276" cy="1686639"/>
          </a:xfrm>
          <a:prstGeom prst="cloudCallout">
            <a:avLst>
              <a:gd name="adj1" fmla="val 11184"/>
              <a:gd name="adj2" fmla="val 89607"/>
            </a:avLst>
          </a:prstGeom>
          <a:gradFill flip="none" rotWithShape="1">
            <a:gsLst>
              <a:gs pos="0">
                <a:srgbClr val="99CCFF"/>
              </a:gs>
              <a:gs pos="8000">
                <a:srgbClr val="99CCFF"/>
              </a:gs>
              <a:gs pos="0">
                <a:srgbClr val="6699FF"/>
              </a:gs>
              <a:gs pos="68000">
                <a:srgbClr val="FFEBFA"/>
              </a:gs>
            </a:gsLst>
            <a:lin ang="8100000" scaled="1"/>
            <a:tileRect/>
          </a:gradFill>
        </p:spPr>
        <p:txBody>
          <a:bodyPr wrap="square" lIns="0" tIns="0" rIns="0" bIns="0">
            <a:spAutoFit/>
          </a:bodyPr>
          <a:lstStyle/>
          <a:p>
            <a:pPr algn="ctr" defTabSz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МКДОУ </a:t>
            </a:r>
            <a:r>
              <a:rPr lang="ru-RU" sz="3600" b="1" dirty="0" err="1" smtClean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600" b="1" dirty="0" smtClean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/с “Солнышко”  </a:t>
            </a:r>
          </a:p>
          <a:p>
            <a:pPr algn="ctr" defTabSz="0">
              <a:defRPr/>
            </a:pPr>
            <a:r>
              <a:rPr lang="ru-RU" sz="3600" b="1" dirty="0" smtClean="0">
                <a:ln w="1143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приветствует Вас! </a:t>
            </a:r>
            <a:endParaRPr lang="ru-RU" sz="3600" b="1" dirty="0">
              <a:ln w="11430">
                <a:solidFill>
                  <a:srgbClr val="7030A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606600" y="5674036"/>
            <a:ext cx="7416824" cy="1887227"/>
          </a:xfrm>
          <a:prstGeom prst="flowChartAlternateProcess">
            <a:avLst/>
          </a:prstGeom>
          <a:noFill/>
        </p:spPr>
        <p:txBody>
          <a:bodyPr wrap="square" lIns="104306" tIns="52153" rIns="104306" bIns="52153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600" b="1" dirty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</a:rPr>
              <a:t>Здесь хорошо любому человечку! </a:t>
            </a:r>
            <a:endParaRPr lang="ru-RU" sz="2600" b="1" dirty="0" smtClean="0">
              <a:ln>
                <a:solidFill>
                  <a:srgbClr val="7030A0"/>
                </a:solidFill>
              </a:ln>
              <a:solidFill>
                <a:srgbClr val="C00000"/>
              </a:solidFill>
            </a:endParaRPr>
          </a:p>
          <a:p>
            <a:pPr algn="ctr">
              <a:defRPr/>
            </a:pPr>
            <a:r>
              <a:rPr lang="ru-RU" sz="2600" b="1" dirty="0" smtClean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</a:rPr>
              <a:t>Девиз</a:t>
            </a:r>
            <a:r>
              <a:rPr lang="ru-RU" sz="2600" b="1" dirty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</a:rPr>
              <a:t> у нас и мудрый, и простой: </a:t>
            </a:r>
            <a:endParaRPr lang="ru-RU" sz="2600" b="1" dirty="0" smtClean="0">
              <a:ln>
                <a:solidFill>
                  <a:srgbClr val="7030A0"/>
                </a:solidFill>
              </a:ln>
              <a:solidFill>
                <a:srgbClr val="C00000"/>
              </a:solidFill>
            </a:endParaRPr>
          </a:p>
          <a:p>
            <a:pPr algn="ctr">
              <a:defRPr/>
            </a:pPr>
            <a:r>
              <a:rPr lang="ru-RU" sz="2600" b="1" dirty="0" smtClean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</a:rPr>
              <a:t>Работать </a:t>
            </a:r>
            <a:r>
              <a:rPr lang="ru-RU" sz="2600" b="1" dirty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</a:rPr>
              <a:t>так, чтоб каждому сердечку </a:t>
            </a:r>
            <a:endParaRPr lang="ru-RU" sz="2600" b="1" dirty="0" smtClean="0">
              <a:ln>
                <a:solidFill>
                  <a:srgbClr val="7030A0"/>
                </a:solidFill>
              </a:ln>
              <a:solidFill>
                <a:srgbClr val="C00000"/>
              </a:solidFill>
            </a:endParaRPr>
          </a:p>
          <a:p>
            <a:pPr algn="ctr">
              <a:defRPr/>
            </a:pPr>
            <a:r>
              <a:rPr lang="ru-RU" sz="2600" b="1" dirty="0" smtClean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</a:rPr>
              <a:t>Суметь </a:t>
            </a:r>
            <a:r>
              <a:rPr lang="ru-RU" sz="2600" b="1" dirty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</a:rPr>
              <a:t>найти свой ключик золотой!</a:t>
            </a:r>
            <a:endParaRPr lang="ru-RU" sz="2600" b="1" dirty="0">
              <a:ln>
                <a:solidFill>
                  <a:srgbClr val="7030A0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d:\Users\User\Desktop\фото в проект\SDC11041.JPG"/>
          <p:cNvPicPr/>
          <p:nvPr/>
        </p:nvPicPr>
        <p:blipFill>
          <a:blip r:embed="rId2" cstate="print"/>
          <a:srcRect b="11703"/>
          <a:stretch>
            <a:fillRect/>
          </a:stretch>
        </p:blipFill>
        <p:spPr bwMode="auto">
          <a:xfrm>
            <a:off x="2682404" y="1620391"/>
            <a:ext cx="5472608" cy="2833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Users\User\AppData\Local\Microsoft\Windows\Temporary Internet Files\Content.Word\IMG_20170828_145057.jpg"/>
          <p:cNvPicPr/>
          <p:nvPr/>
        </p:nvPicPr>
        <p:blipFill>
          <a:blip r:embed="rId3" cstate="print"/>
          <a:srcRect l="28097" t="12610" r="24765" b="58851"/>
          <a:stretch>
            <a:fillRect/>
          </a:stretch>
        </p:blipFill>
        <p:spPr bwMode="auto">
          <a:xfrm>
            <a:off x="306140" y="2556495"/>
            <a:ext cx="3945351" cy="33287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ContrastingRightFacing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 descr="G:\DCIM\136SSCAM\SDC11778.JPG"/>
          <p:cNvPicPr/>
          <p:nvPr/>
        </p:nvPicPr>
        <p:blipFill rotWithShape="1">
          <a:blip r:embed="rId4" cstate="print"/>
          <a:srcRect l="3596" t="3596" r="2248" b="2622"/>
          <a:stretch/>
        </p:blipFill>
        <p:spPr bwMode="auto">
          <a:xfrm>
            <a:off x="6354812" y="2772519"/>
            <a:ext cx="3990975" cy="2981325"/>
          </a:xfrm>
          <a:prstGeom prst="rect">
            <a:avLst/>
          </a:prstGeom>
          <a:ln w="228600" cap="sq" cmpd="thickThin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scene3d>
            <a:camera prst="perspectiveHeroicExtremeLeftFacing"/>
            <a:lightRig rig="threePt" dir="t"/>
          </a:scene3d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  <p:extLst>
      <p:ext uri="{BB962C8B-B14F-4D97-AF65-F5344CB8AC3E}">
        <p14:creationId xmlns:p14="http://schemas.microsoft.com/office/powerpoint/2010/main" xmlns="" val="909723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4000">
        <p:circle/>
      </p:transition>
    </mc:Choice>
    <mc:Fallback>
      <p:transition spd="slow" advClick="0" advTm="4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999350" y="3145494"/>
            <a:ext cx="3536793" cy="398330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4306" tIns="52153" rIns="104306" bIns="52153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Сегодня созданы оптимальные условия для самореализации личности ребенка. Современная мебель, модули, достаточное количество игрушек, развивающих игр делает пребывание дошкольника не только комфортным, но и благоприятным для развития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0758" b="49745"/>
          <a:stretch/>
        </p:blipFill>
        <p:spPr bwMode="auto">
          <a:xfrm>
            <a:off x="1137245" y="893271"/>
            <a:ext cx="2777896" cy="36372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811132" y="1764295"/>
          <a:ext cx="7071137" cy="5191367"/>
        </p:xfrm>
        <a:graphic>
          <a:graphicData uri="http://schemas.openxmlformats.org/drawingml/2006/table">
            <a:tbl>
              <a:tblPr/>
              <a:tblGrid>
                <a:gridCol w="7071137"/>
              </a:tblGrid>
              <a:tr h="51913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20717" marR="352071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11937" y="1226885"/>
            <a:ext cx="210714" cy="1074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4306" tIns="52153" rIns="104306" bIns="52153" numCol="1" anchor="ctr" anchorCtr="0" compatLnSpc="1">
            <a:prstTxWarp prst="textNoShape">
              <a:avLst/>
            </a:prstTxWarp>
            <a:spAutoFit/>
          </a:bodyPr>
          <a:lstStyle/>
          <a:p>
            <a:pPr defTabSz="1043056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defTabSz="1043056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d:\Users\User\Desktop\к визитной карточкке\процедуры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22564" y="396255"/>
            <a:ext cx="3240360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d:\Users\User\Desktop\к визитной карточкке\IMG_1896.JPG"/>
          <p:cNvPicPr/>
          <p:nvPr/>
        </p:nvPicPr>
        <p:blipFill>
          <a:blip r:embed="rId5" cstate="print"/>
          <a:srcRect t="13370"/>
          <a:stretch>
            <a:fillRect/>
          </a:stretch>
        </p:blipFill>
        <p:spPr bwMode="auto">
          <a:xfrm>
            <a:off x="7650956" y="1548383"/>
            <a:ext cx="2059916" cy="2682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18" t="7230" r="9895" b="55443"/>
          <a:stretch/>
        </p:blipFill>
        <p:spPr bwMode="auto">
          <a:xfrm>
            <a:off x="7650956" y="4140671"/>
            <a:ext cx="2754463" cy="30261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2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156" y="5220791"/>
            <a:ext cx="2822791" cy="211339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098228" y="972319"/>
            <a:ext cx="784887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2017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ГОДУ В  НАШЕМ ДЕТСКОМ САДУ ОТКРЫТА СЕНСОРНАЯ КОМНАТА 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Это организованная особым образом окружающая среда, состоящая. Из большого количества различного вида стимуляторов, которые воздействуют на органы зрения, слуха, обоняния, тактильные и вестибулярные рецепторы</a:t>
            </a:r>
          </a:p>
          <a:p>
            <a:pPr algn="just">
              <a:defRPr/>
            </a:pP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30276" y="3924647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FF0000"/>
                </a:solidFill>
              </a:rPr>
              <a:t>МИССИЯ: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0000FF"/>
                </a:solidFill>
              </a:rPr>
              <a:t>Создание оптимальных условий детям с разными возможностями для формирования и развития их жизненных компетентностей, способствующих социальной адаптации и интеграции в  общество.</a:t>
            </a:r>
            <a:endParaRPr lang="ru-RU" sz="2800" dirty="0">
              <a:solidFill>
                <a:srgbClr val="0000FF"/>
              </a:solidFill>
            </a:endParaRPr>
          </a:p>
        </p:txBody>
      </p:sp>
      <p:pic>
        <p:nvPicPr>
          <p:cNvPr id="11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7867"/>
            <a:ext cx="2822791" cy="211339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098228" y="972319"/>
            <a:ext cx="784887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70236" y="1044327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Одним из компонентов создания психологической и физической разгрузки является наличие мягкой среды. Все изделия мягкой обстановки решены в спокойных тонах</a:t>
            </a:r>
            <a:endParaRPr lang="ru-RU" sz="2400" b="1" dirty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:\Users\User\Desktop\фото сенсорная комната\IMG_20170828_14081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180" y="2484487"/>
            <a:ext cx="4536505" cy="28803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 descr="d:\Users\User\Desktop\фото сенсорная комната\IMG_20170828_1410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62924" y="3564607"/>
            <a:ext cx="3672408" cy="35283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Прямоугольник 9"/>
          <p:cNvSpPr/>
          <p:nvPr/>
        </p:nvSpPr>
        <p:spPr>
          <a:xfrm>
            <a:off x="5274692" y="2844527"/>
            <a:ext cx="5418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Times New Roman" pitchFamily="18" charset="0"/>
                <a:cs typeface="Times New Roman" pitchFamily="18" charset="0"/>
              </a:rPr>
              <a:t>Мягкий зелёный ковёр – создаёт комфорт и уют в комнате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26220" y="5508823"/>
            <a:ext cx="5967610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2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Мягкие кресла –принимают форму тела, снимают мышечное напряжение, особенно эффективно для детей с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опорно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двигательными нарушениями</a:t>
            </a:r>
            <a:r>
              <a:rPr lang="ru-RU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098228" y="972319"/>
            <a:ext cx="784887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74692" y="2340472"/>
            <a:ext cx="54187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Сухой бассейн – </a:t>
            </a:r>
            <a:r>
              <a:rPr lang="ru-RU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спобствует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развитию моторики, координации движений. Находясь в бассейне, дети получают точечный массаж всего тела.</a:t>
            </a:r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26220" y="5508823"/>
            <a:ext cx="5967610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just">
              <a:defRPr/>
            </a:pPr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Воздушно-пузырьковая колонна с меняющейся </a:t>
            </a:r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подсветкой</a:t>
            </a:r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успокаивает и стабилизирует, это мощное </a:t>
            </a:r>
          </a:p>
          <a:p>
            <a:pPr algn="just">
              <a:defRPr/>
            </a:pPr>
            <a:r>
              <a:rPr lang="ru-RU" sz="24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релаксирующее</a:t>
            </a:r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средство</a:t>
            </a:r>
            <a:endParaRPr lang="ru-RU" sz="24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d:\Users\User\Desktop\фото сенсорная комната\IMG_20170828_14093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2204" y="900311"/>
            <a:ext cx="4176464" cy="41245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d:\Users\User\Desktop\фото сенсорная комната\IMG_20170828_1410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4852" y="3996655"/>
            <a:ext cx="3600400" cy="33207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5327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923327" y="2350643"/>
            <a:ext cx="6844369" cy="282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50906"/>
            <a:ext cx="2822791" cy="2113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71391656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44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73070" y="287377"/>
            <a:ext cx="7410423" cy="10594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4306" tIns="52153" rIns="104306" bIns="52153" rtlCol="0">
            <a:spAutoFit/>
          </a:bodyPr>
          <a:lstStyle/>
          <a:p>
            <a:r>
              <a:rPr lang="uk-UA" sz="6200" b="1" dirty="0" smtClean="0">
                <a:solidFill>
                  <a:srgbClr val="FF0000"/>
                </a:solidFill>
                <a:latin typeface="Monotype Corsiva" pitchFamily="66" charset="0"/>
              </a:rPr>
              <a:t>Детский сад сегодня!</a:t>
            </a:r>
            <a:endParaRPr lang="ru-RU" sz="6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9" name="Рисунок 8" descr="C:\Users\Vera Aleksandrovna\Desktop\Новая папка\здвние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" r="1587" b="15343"/>
          <a:stretch/>
        </p:blipFill>
        <p:spPr bwMode="auto">
          <a:xfrm>
            <a:off x="810196" y="1404367"/>
            <a:ext cx="3873630" cy="2658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60122" y="1478260"/>
            <a:ext cx="4444417" cy="2182816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algn="ctr"/>
            <a:r>
              <a:rPr lang="ru-RU" sz="2700" dirty="0">
                <a:solidFill>
                  <a:srgbClr val="002060"/>
                </a:solidFill>
              </a:rPr>
              <a:t>В царстве детства вечный праздник,  Нам комфортно и чудесно! Наш любимый детский сад, Здесь нам </a:t>
            </a:r>
            <a:r>
              <a:rPr lang="ru-RU" sz="2700" dirty="0" smtClean="0">
                <a:solidFill>
                  <a:srgbClr val="002060"/>
                </a:solidFill>
              </a:rPr>
              <a:t>очень интересно </a:t>
            </a:r>
            <a:r>
              <a:rPr lang="ru-RU" sz="1800" dirty="0">
                <a:solidFill>
                  <a:prstClr val="white"/>
                </a:solidFill>
              </a:rPr>
              <a:t>интересно</a:t>
            </a:r>
          </a:p>
        </p:txBody>
      </p:sp>
      <p:pic>
        <p:nvPicPr>
          <p:cNvPr id="12" name="Picture 3" descr="d:\Users\User\Desktop\к визитной карточкке\Новая папка\DSCN04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2284" y="3996655"/>
            <a:ext cx="4104456" cy="30783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009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3" descr="участк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8708" y="3852639"/>
            <a:ext cx="5653283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99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050906"/>
            <a:ext cx="2822791" cy="2113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24461911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44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73070" y="287377"/>
            <a:ext cx="7410423" cy="78243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4306" tIns="52153" rIns="104306" bIns="52153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Monotype Corsiva" pitchFamily="66" charset="0"/>
              </a:rPr>
              <a:t>Приглашаем в страну детства</a:t>
            </a:r>
            <a:endParaRPr lang="ru-RU" sz="4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052" name="Picture 4" descr="DSCN046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8228" y="1620391"/>
            <a:ext cx="3544888" cy="2665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CC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 descr="DSCN046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164" y="4284687"/>
            <a:ext cx="3708276" cy="27797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6" name="Picture 8" descr="d:\Users\User\Desktop\к визитной карточкке\SDC1219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02484" y="4068663"/>
            <a:ext cx="4009429" cy="30070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7" name="Picture 9" descr="d:\Users\User\Desktop\к визитной карточкке\SDC1219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62924" y="4140671"/>
            <a:ext cx="3913984" cy="2935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99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d:\Users\User\Desktop\к визитной карточкке\DSCN047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82604" y="1548383"/>
            <a:ext cx="3744416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CC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50356" y="5447867"/>
            <a:ext cx="2822791" cy="2113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24461911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46767" y="1001906"/>
            <a:ext cx="9936704" cy="2505982"/>
          </a:xfrm>
          <a:prstGeom prst="rect">
            <a:avLst/>
          </a:prstGeom>
          <a:noFill/>
        </p:spPr>
        <p:txBody>
          <a:bodyPr wrap="square" lIns="104306" tIns="52153" rIns="104306" bIns="52153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sz="55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rgbClr val="6585CF">
                      <a:tint val="80000"/>
                      <a:satMod val="250000"/>
                      <a:alpha val="45000"/>
                    </a:srgbClr>
                  </a:outerShdw>
                </a:effectLst>
                <a:latin typeface="Monotype Corsiva" pitchFamily="66" charset="0"/>
              </a:rPr>
              <a:t>   </a:t>
            </a:r>
            <a:r>
              <a:rPr lang="ru-RU" sz="62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rgbClr val="6585CF">
                      <a:tint val="80000"/>
                      <a:satMod val="250000"/>
                      <a:alpha val="45000"/>
                    </a:srgbClr>
                  </a:outerShdw>
                </a:effectLst>
                <a:latin typeface="Monotype Corsiva" pitchFamily="66" charset="0"/>
              </a:rPr>
              <a:t>Наш дружный коллектив</a:t>
            </a:r>
            <a:endParaRPr lang="ru-RU" sz="5500" b="1" dirty="0" smtClean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rgbClr val="6585CF">
                    <a:tint val="80000"/>
                    <a:satMod val="250000"/>
                    <a:alpha val="45000"/>
                  </a:srgbClr>
                </a:outerShdw>
              </a:effectLst>
              <a:latin typeface="Monotype Corsiva" pitchFamily="66" charset="0"/>
            </a:endParaRPr>
          </a:p>
          <a:p>
            <a:endParaRPr lang="ru-RU" sz="3200" b="1" dirty="0" smtClean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rgbClr val="6585CF">
                    <a:tint val="80000"/>
                    <a:satMod val="250000"/>
                    <a:alpha val="45000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endParaRPr lang="ru-RU" sz="6200" b="1" dirty="0">
              <a:ln>
                <a:prstDash val="solid"/>
              </a:ln>
              <a:gradFill rotWithShape="1">
                <a:gsLst>
                  <a:gs pos="0">
                    <a:srgbClr val="6585CF">
                      <a:tint val="70000"/>
                      <a:satMod val="200000"/>
                    </a:srgbClr>
                  </a:gs>
                  <a:gs pos="40000">
                    <a:srgbClr val="6585CF">
                      <a:tint val="90000"/>
                      <a:satMod val="130000"/>
                    </a:srgbClr>
                  </a:gs>
                  <a:gs pos="50000">
                    <a:srgbClr val="6585CF">
                      <a:tint val="90000"/>
                      <a:satMod val="130000"/>
                    </a:srgbClr>
                  </a:gs>
                  <a:gs pos="68000">
                    <a:srgbClr val="6585CF">
                      <a:tint val="90000"/>
                      <a:satMod val="130000"/>
                    </a:srgbClr>
                  </a:gs>
                  <a:gs pos="100000">
                    <a:srgbClr val="6585CF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6585CF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9929" y="2034004"/>
            <a:ext cx="2442071" cy="398330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4306" tIns="52153" rIns="104306" bIns="52153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  <a:cs typeface="Times New Roman" pitchFamily="18" charset="0"/>
              </a:rPr>
              <a:t>Воспитатели главные люди в саду,</a:t>
            </a:r>
            <a:endParaRPr lang="ru-RU" sz="1800" b="1" dirty="0" smtClean="0">
              <a:solidFill>
                <a:srgbClr val="C00000"/>
              </a:solidFill>
              <a:latin typeface="Calibri" pitchFamily="34" charset="0"/>
            </a:endParaRPr>
          </a:p>
          <a:p>
            <a:pPr algn="ctr" eaLnBrk="0" hangingPunct="0"/>
            <a:r>
              <a:rPr lang="ru-RU" sz="1800" b="1" dirty="0" smtClean="0">
                <a:solidFill>
                  <a:srgbClr val="C00000"/>
                </a:solidFill>
                <a:cs typeface="Times New Roman" pitchFamily="18" charset="0"/>
              </a:rPr>
              <a:t>Их добрейшие руки привыкли </a:t>
            </a:r>
          </a:p>
          <a:p>
            <a:pPr algn="ctr" eaLnBrk="0" hangingPunct="0"/>
            <a:r>
              <a:rPr lang="ru-RU" sz="1800" b="1" dirty="0" smtClean="0">
                <a:solidFill>
                  <a:srgbClr val="C00000"/>
                </a:solidFill>
                <a:cs typeface="Times New Roman" pitchFamily="18" charset="0"/>
              </a:rPr>
              <a:t>к труду,</a:t>
            </a:r>
            <a:endParaRPr lang="ru-RU" sz="1800" b="1" dirty="0" smtClean="0">
              <a:solidFill>
                <a:srgbClr val="C00000"/>
              </a:solidFill>
              <a:latin typeface="Calibri" pitchFamily="34" charset="0"/>
            </a:endParaRPr>
          </a:p>
          <a:p>
            <a:pPr algn="ctr" eaLnBrk="0" hangingPunct="0"/>
            <a:r>
              <a:rPr lang="ru-RU" sz="1800" b="1" dirty="0" smtClean="0">
                <a:solidFill>
                  <a:srgbClr val="C00000"/>
                </a:solidFill>
                <a:cs typeface="Times New Roman" pitchFamily="18" charset="0"/>
              </a:rPr>
              <a:t>Все отдали они дорогим малышам,</a:t>
            </a:r>
            <a:endParaRPr lang="ru-RU" sz="1800" b="1" dirty="0" smtClean="0">
              <a:solidFill>
                <a:srgbClr val="C00000"/>
              </a:solidFill>
              <a:latin typeface="Calibri" pitchFamily="34" charset="0"/>
            </a:endParaRPr>
          </a:p>
          <a:p>
            <a:pPr algn="ctr" eaLnBrk="0" hangingPunct="0"/>
            <a:r>
              <a:rPr lang="ru-RU" sz="1800" b="1" dirty="0" smtClean="0">
                <a:solidFill>
                  <a:srgbClr val="C00000"/>
                </a:solidFill>
                <a:cs typeface="Times New Roman" pitchFamily="18" charset="0"/>
              </a:rPr>
              <a:t>И за каждую кроху болеет душа,</a:t>
            </a:r>
            <a:endParaRPr lang="ru-RU" sz="1800" b="1" dirty="0" smtClean="0">
              <a:solidFill>
                <a:srgbClr val="C00000"/>
              </a:solidFill>
              <a:latin typeface="Calibri" pitchFamily="34" charset="0"/>
            </a:endParaRPr>
          </a:p>
          <a:p>
            <a:pPr algn="ctr" eaLnBrk="0" hangingPunct="0"/>
            <a:r>
              <a:rPr lang="ru-RU" sz="1800" b="1" dirty="0" smtClean="0">
                <a:solidFill>
                  <a:srgbClr val="C00000"/>
                </a:solidFill>
                <a:cs typeface="Times New Roman" pitchFamily="18" charset="0"/>
              </a:rPr>
              <a:t>Проработали много они или мало,</a:t>
            </a:r>
            <a:endParaRPr lang="ru-RU" sz="1800" b="1" dirty="0" smtClean="0">
              <a:solidFill>
                <a:srgbClr val="C00000"/>
              </a:solidFill>
              <a:latin typeface="Calibri" pitchFamily="34" charset="0"/>
            </a:endParaRPr>
          </a:p>
          <a:p>
            <a:pPr algn="ctr" eaLnBrk="0" hangingPunct="0"/>
            <a:r>
              <a:rPr lang="ru-RU" sz="1800" b="1" dirty="0" smtClean="0">
                <a:solidFill>
                  <a:srgbClr val="C00000"/>
                </a:solidFill>
                <a:cs typeface="Times New Roman" pitchFamily="18" charset="0"/>
              </a:rPr>
              <a:t>Все они молодцы,</a:t>
            </a:r>
            <a:r>
              <a:rPr lang="ru-RU" sz="1800" b="1" dirty="0" smtClean="0">
                <a:solidFill>
                  <a:srgbClr val="FF0000"/>
                </a:solidFill>
                <a:cs typeface="Times New Roman" pitchFamily="18" charset="0"/>
              </a:rPr>
              <a:t>                    «многодетные мамы»</a:t>
            </a:r>
            <a:r>
              <a:rPr lang="uk-UA" sz="1800" b="1" dirty="0" smtClean="0">
                <a:solidFill>
                  <a:srgbClr val="FF0000"/>
                </a:solidFill>
                <a:cs typeface="Times New Roman" pitchFamily="18" charset="0"/>
              </a:rPr>
              <a:t>.</a:t>
            </a:r>
            <a:endParaRPr lang="ru-RU" sz="18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-1789" b="49106"/>
          <a:stretch/>
        </p:blipFill>
        <p:spPr bwMode="auto">
          <a:xfrm>
            <a:off x="2610396" y="2052439"/>
            <a:ext cx="8352928" cy="43204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83493" y="287377"/>
            <a:ext cx="2748597" cy="2313750"/>
          </a:xfrm>
          <a:prstGeom prst="rect">
            <a:avLst/>
          </a:prstGeom>
          <a:noFill/>
        </p:spPr>
      </p:pic>
      <p:pic>
        <p:nvPicPr>
          <p:cNvPr id="7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46300" y="5447867"/>
            <a:ext cx="2822791" cy="2113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145519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46767" y="1001906"/>
            <a:ext cx="9936704" cy="2398260"/>
          </a:xfrm>
          <a:prstGeom prst="rect">
            <a:avLst/>
          </a:prstGeom>
          <a:noFill/>
        </p:spPr>
        <p:txBody>
          <a:bodyPr wrap="square" lIns="104306" tIns="52153" rIns="104306" bIns="52153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endParaRPr lang="ru-RU" sz="5500" b="1" dirty="0" smtClean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rgbClr val="6585CF">
                    <a:tint val="80000"/>
                    <a:satMod val="250000"/>
                    <a:alpha val="45000"/>
                  </a:srgbClr>
                </a:outerShdw>
              </a:effectLst>
              <a:latin typeface="Monotype Corsiva" pitchFamily="66" charset="0"/>
            </a:endParaRPr>
          </a:p>
          <a:p>
            <a:endParaRPr lang="ru-RU" sz="3200" b="1" dirty="0" smtClean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rgbClr val="6585CF">
                    <a:tint val="80000"/>
                    <a:satMod val="250000"/>
                    <a:alpha val="45000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endParaRPr lang="ru-RU" sz="6200" b="1" dirty="0">
              <a:ln>
                <a:prstDash val="solid"/>
              </a:ln>
              <a:gradFill rotWithShape="1">
                <a:gsLst>
                  <a:gs pos="0">
                    <a:srgbClr val="6585CF">
                      <a:tint val="70000"/>
                      <a:satMod val="200000"/>
                    </a:srgbClr>
                  </a:gs>
                  <a:gs pos="40000">
                    <a:srgbClr val="6585CF">
                      <a:tint val="90000"/>
                      <a:satMod val="130000"/>
                    </a:srgbClr>
                  </a:gs>
                  <a:gs pos="50000">
                    <a:srgbClr val="6585CF">
                      <a:tint val="90000"/>
                      <a:satMod val="130000"/>
                    </a:srgbClr>
                  </a:gs>
                  <a:gs pos="68000">
                    <a:srgbClr val="6585CF">
                      <a:tint val="90000"/>
                      <a:satMod val="130000"/>
                    </a:srgbClr>
                  </a:gs>
                  <a:gs pos="100000">
                    <a:srgbClr val="6585CF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6585CF">
                    <a:tint val="80000"/>
                    <a:satMod val="250000"/>
                    <a:alpha val="45000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r="115" b="45784"/>
          <a:stretch>
            <a:fillRect/>
          </a:stretch>
        </p:blipFill>
        <p:spPr bwMode="auto">
          <a:xfrm>
            <a:off x="1475088" y="1188343"/>
            <a:ext cx="7255988" cy="52707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009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50906"/>
            <a:ext cx="2822791" cy="2113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145519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894117" y="446161"/>
            <a:ext cx="6736748" cy="124409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4306" tIns="52153" rIns="104306" bIns="52153">
            <a:spAutoFit/>
          </a:bodyPr>
          <a:lstStyle/>
          <a:p>
            <a:pPr algn="ctr"/>
            <a:r>
              <a:rPr lang="ru-RU" sz="3700" b="1" dirty="0" smtClean="0">
                <a:solidFill>
                  <a:srgbClr val="0000CC"/>
                </a:solidFill>
                <a:latin typeface="Monotype Corsiva" pitchFamily="66" charset="0"/>
                <a:cs typeface="Times New Roman" pitchFamily="18" charset="0"/>
              </a:rPr>
              <a:t>Медицинская сестра                               </a:t>
            </a:r>
            <a:endParaRPr lang="en-US" sz="3700" b="1" dirty="0" smtClean="0">
              <a:solidFill>
                <a:srgbClr val="0000CC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sz="3700" b="1" dirty="0" smtClean="0">
                <a:solidFill>
                  <a:srgbClr val="0000CC"/>
                </a:solidFill>
                <a:latin typeface="Monotype Corsiva" pitchFamily="66" charset="0"/>
                <a:cs typeface="Times New Roman" pitchFamily="18" charset="0"/>
              </a:rPr>
              <a:t> Кочеткова Татьяна Васильевна</a:t>
            </a:r>
            <a:endParaRPr lang="ru-RU" sz="3700" b="1" dirty="0">
              <a:solidFill>
                <a:prstClr val="black"/>
              </a:solidFill>
              <a:latin typeface="Monotype Corsiva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73070" y="1795828"/>
            <a:ext cx="3957840" cy="2936869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Раздает всем витаминки,</a:t>
            </a:r>
          </a:p>
          <a:p>
            <a:pPr algn="ctr"/>
            <a:r>
              <a:rPr lang="ru-RU" sz="23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Проверяет ротик, спинки,</a:t>
            </a:r>
          </a:p>
          <a:p>
            <a:pPr algn="ctr"/>
            <a:r>
              <a:rPr lang="ru-RU" sz="23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Нежно делает уколы,</a:t>
            </a:r>
          </a:p>
          <a:p>
            <a:pPr algn="ctr"/>
            <a:r>
              <a:rPr lang="ru-RU" sz="23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Ане, Саше, Рите, Коле,</a:t>
            </a:r>
          </a:p>
          <a:p>
            <a:pPr algn="ctr"/>
            <a:r>
              <a:rPr lang="ru-RU" sz="23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Чистотой сияет сад</a:t>
            </a:r>
          </a:p>
          <a:p>
            <a:pPr algn="ctr"/>
            <a:r>
              <a:rPr lang="ru-RU" sz="23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 и не надо нам наград,</a:t>
            </a:r>
          </a:p>
          <a:p>
            <a:pPr algn="ctr"/>
            <a:r>
              <a:rPr lang="ru-RU" sz="23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Лишь бы были наши дети</a:t>
            </a:r>
          </a:p>
          <a:p>
            <a:pPr algn="ctr"/>
            <a:r>
              <a:rPr lang="ru-RU" sz="23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Здоровее всех на свете.</a:t>
            </a:r>
            <a:endParaRPr lang="ru-RU" sz="2300" b="1" dirty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881" b="47712"/>
          <a:stretch/>
        </p:blipFill>
        <p:spPr bwMode="auto">
          <a:xfrm>
            <a:off x="4986660" y="1836415"/>
            <a:ext cx="3601393" cy="50904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Users\User\Desktop\к визитной карточкке\Новая папка\DSCN047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06340" y="4788743"/>
            <a:ext cx="3027239" cy="227042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716735"/>
            <a:ext cx="3408521" cy="2551926"/>
          </a:xfrm>
          <a:prstGeom prst="rect">
            <a:avLst/>
          </a:prstGeom>
          <a:noFill/>
        </p:spPr>
      </p:pic>
      <p:pic>
        <p:nvPicPr>
          <p:cNvPr id="1027" name="Picture 3" descr="d:\Users\User\Desktop\к визитной карточкке\Новая папка\DSCN047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99028" y="5292799"/>
            <a:ext cx="2952610" cy="2214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86574825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220442" y="898970"/>
            <a:ext cx="7346127" cy="124409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3700" dirty="0" smtClean="0">
                <a:solidFill>
                  <a:srgbClr val="FF0000"/>
                </a:solidFill>
                <a:latin typeface="Monotype Corsiva" pitchFamily="66" charset="0"/>
                <a:cs typeface="Mongolian Baiti" pitchFamily="66" charset="0"/>
              </a:rPr>
              <a:t>Нам комфортно и уютно , в нашем любимом детском саду!</a:t>
            </a:r>
            <a:endParaRPr lang="ru-RU" sz="3700" dirty="0">
              <a:solidFill>
                <a:srgbClr val="FF0000"/>
              </a:solidFill>
              <a:latin typeface="Monotype Corsiva" pitchFamily="66" charset="0"/>
              <a:cs typeface="Mongolian Baiti" pitchFamily="66" charset="0"/>
            </a:endParaRPr>
          </a:p>
        </p:txBody>
      </p:sp>
      <p:pic>
        <p:nvPicPr>
          <p:cNvPr id="14" name="Рисунок 13" descr="C:\Users\Vera Aleksandrovna\Desktop\Новая папка\СИЗОВА сенсорная комната\DSC_002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139" y="2194818"/>
            <a:ext cx="3395084" cy="22739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C:\Users\Vera Aleksandrovna\Desktop\Новая папка\СИЗОВА сенсорная комната\DSC_002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664"/>
          <a:stretch/>
        </p:blipFill>
        <p:spPr bwMode="auto">
          <a:xfrm>
            <a:off x="6881467" y="2194819"/>
            <a:ext cx="3012539" cy="22739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7" name="Рисунок 16" descr="E:\25января\Кружок\Ьбиблиотека\SDC1213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139" y="4675035"/>
            <a:ext cx="3114543" cy="23262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CC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Рисунок 14" descr="C:\Users\Vera Aleksandrovna\Desktop\Новая папка\СИЗОВА сенсорная комната\DSC_0045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593" b="6868"/>
          <a:stretch/>
        </p:blipFill>
        <p:spPr bwMode="auto">
          <a:xfrm>
            <a:off x="3546500" y="4644727"/>
            <a:ext cx="3334965" cy="22801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E:\25января\Кружок\Ьбиблиотека\SDC1213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7905" y="4806652"/>
            <a:ext cx="2796101" cy="21430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CC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Рисунок 12" descr="C:\Users\Vera Aleksandrovna\Desktop\Новая папка\СИЗОВА сенсорная комната\IMG_20170412_12022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0125" y="2194818"/>
            <a:ext cx="3351341" cy="22739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CC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007"/>
            <a:ext cx="11406293" cy="760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46767" y="287377"/>
            <a:ext cx="8673564" cy="1367209"/>
          </a:xfrm>
          <a:prstGeom prst="rect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04306" tIns="52153" rIns="104306" bIns="52153" rtlCol="0">
            <a:spAutoFit/>
          </a:bodyPr>
          <a:lstStyle/>
          <a:p>
            <a:r>
              <a:rPr lang="ru-RU" sz="4100" b="1" dirty="0" smtClean="0">
                <a:solidFill>
                  <a:srgbClr val="0070C0"/>
                </a:solidFill>
                <a:latin typeface="Monotype Corsiva" pitchFamily="66" charset="0"/>
              </a:rPr>
              <a:t>Детский сад страна веселья,</a:t>
            </a:r>
          </a:p>
          <a:p>
            <a:r>
              <a:rPr lang="ru-RU" sz="4100" b="1" dirty="0" smtClean="0">
                <a:solidFill>
                  <a:srgbClr val="0070C0"/>
                </a:solidFill>
                <a:latin typeface="Monotype Corsiva" pitchFamily="66" charset="0"/>
              </a:rPr>
              <a:t>                          детства светлая страна!</a:t>
            </a:r>
            <a:endParaRPr lang="ru-RU" sz="41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9" name="Рисунок 8" descr="https://i.mycdn.me/image?id=874750354244&amp;t=3&amp;plc=WEB&amp;tkn=*KEVlr7BXGnPQ_D3o4lz0pfoVwTY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00" y="1666446"/>
            <a:ext cx="7272808" cy="49224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3" descr="C:\Documents and Settings\Admin\Мои документы\солнишко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47867"/>
            <a:ext cx="2822791" cy="211339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6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Тема9</Template>
  <TotalTime>7422</TotalTime>
  <Words>540</Words>
  <Application>Microsoft Office PowerPoint</Application>
  <PresentationFormat>Произвольный</PresentationFormat>
  <Paragraphs>83</Paragraphs>
  <Slides>24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Тема16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Счастье детей в наших руках</dc:subject>
  <dc:creator>s.tatka.v</dc:creator>
  <cp:lastModifiedBy>User</cp:lastModifiedBy>
  <cp:revision>380</cp:revision>
  <cp:lastPrinted>2015-04-18T05:48:32Z</cp:lastPrinted>
  <dcterms:created xsi:type="dcterms:W3CDTF">2015-04-09T05:22:37Z</dcterms:created>
  <dcterms:modified xsi:type="dcterms:W3CDTF">2021-01-20T08:07:25Z</dcterms:modified>
</cp:coreProperties>
</file>