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146" autoAdjust="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411C8-CA81-45BB-898B-D6DD95C5B011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46EB0-3E09-4463-AA1B-120D60AA7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607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46EB0-3E09-4463-AA1B-120D60AA74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063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555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4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17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93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221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87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8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4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992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8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4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537EB-0C37-4A66-AD56-C3262F1AD70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5CBF1-A650-4E8E-8BAF-973B63E15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64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vobr.ru/mouopestyaki/" TargetMode="External"/><Relationship Id="rId2" Type="http://schemas.openxmlformats.org/officeDocument/2006/relationships/hyperlink" Target="https://ivobr.ru/mouopestyaki/ddt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bro.ru/organizations/150278/info" TargetMode="External"/><Relationship Id="rId4" Type="http://schemas.openxmlformats.org/officeDocument/2006/relationships/hyperlink" Target="https://vk.com/club19946849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club199468493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Муниципальное бюджетное учреждение дополнительного образования «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Пестяковский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Дом детского творчества»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5229200"/>
            <a:ext cx="5544616" cy="1512168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Автор: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Ужастина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Ольга Борисовна</a:t>
            </a:r>
          </a:p>
          <a:p>
            <a:pPr algn="r">
              <a:spcBef>
                <a:spcPts val="0"/>
              </a:spcBef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дополнительного образования</a:t>
            </a:r>
          </a:p>
          <a:p>
            <a:pPr>
              <a:spcBef>
                <a:spcPts val="0"/>
              </a:spcBef>
            </a:pP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https://zastavok.net/main/love/147707568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484784"/>
            <a:ext cx="2329180" cy="1664335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BC00220-D401-F340-CB66-37B4417A9861}"/>
              </a:ext>
            </a:extLst>
          </p:cNvPr>
          <p:cNvSpPr txBox="1"/>
          <p:nvPr/>
        </p:nvSpPr>
        <p:spPr>
          <a:xfrm>
            <a:off x="1596130" y="3431219"/>
            <a:ext cx="62646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«Луч тепла»</a:t>
            </a:r>
          </a:p>
        </p:txBody>
      </p:sp>
    </p:spTree>
    <p:extLst>
      <p:ext uri="{BB962C8B-B14F-4D97-AF65-F5344CB8AC3E}">
        <p14:creationId xmlns:p14="http://schemas.microsoft.com/office/powerpoint/2010/main" val="13349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806489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</a:t>
            </a:r>
          </a:p>
          <a:p>
            <a:pPr algn="ctr"/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/>
              <a:t> Внебюджетные средства (спонсорская помощь)</a:t>
            </a:r>
          </a:p>
          <a:p>
            <a:endParaRPr lang="ru-RU" dirty="0"/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Смета расходов</a:t>
            </a:r>
          </a:p>
          <a:p>
            <a:pPr algn="ctr"/>
            <a:endParaRPr lang="ru-RU" sz="2800" dirty="0">
              <a:solidFill>
                <a:srgbClr val="FF0000"/>
              </a:solidFill>
            </a:endParaRPr>
          </a:p>
          <a:p>
            <a:pPr lvl="0"/>
            <a:r>
              <a:rPr lang="ru-RU" dirty="0"/>
              <a:t>Канцелярские принадлежности: бумага «Снегурочка» А4 2 пачки (700 рублей)</a:t>
            </a:r>
          </a:p>
          <a:p>
            <a:pPr lvl="0"/>
            <a:r>
              <a:rPr lang="ru-RU" dirty="0"/>
              <a:t>Набор файлов 1 пачка (150 рублей )</a:t>
            </a:r>
          </a:p>
          <a:p>
            <a:pPr lvl="0"/>
            <a:r>
              <a:rPr lang="ru-RU" dirty="0"/>
              <a:t>Ватман 20 листов (500 рублей)</a:t>
            </a:r>
          </a:p>
          <a:p>
            <a:pPr lvl="0"/>
            <a:r>
              <a:rPr lang="ru-RU" dirty="0"/>
              <a:t>Бланки благодарности 30 штук (600 рублей)</a:t>
            </a:r>
          </a:p>
          <a:p>
            <a:pPr lvl="0"/>
            <a:r>
              <a:rPr lang="ru-RU" dirty="0"/>
              <a:t>Краска для принтера (500 рублей)</a:t>
            </a:r>
          </a:p>
          <a:p>
            <a:pPr lvl="0"/>
            <a:r>
              <a:rPr lang="ru-RU" dirty="0"/>
              <a:t>Шары для оформления праздников (600 рублей)</a:t>
            </a:r>
          </a:p>
          <a:p>
            <a:r>
              <a:rPr lang="ru-RU" dirty="0"/>
              <a:t>ИТОГО: 2350 рублей</a:t>
            </a:r>
          </a:p>
        </p:txBody>
      </p:sp>
    </p:spTree>
    <p:extLst>
      <p:ext uri="{BB962C8B-B14F-4D97-AF65-F5344CB8AC3E}">
        <p14:creationId xmlns:p14="http://schemas.microsoft.com/office/powerpoint/2010/main" val="323218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11529"/>
            <a:ext cx="8136904" cy="8204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Информационное </a:t>
            </a:r>
            <a:r>
              <a:rPr lang="ru-RU" sz="2800" b="1" dirty="0" smtClean="0">
                <a:solidFill>
                  <a:srgbClr val="FF0000"/>
                </a:solidFill>
              </a:rPr>
              <a:t> сопровождение </a:t>
            </a:r>
            <a:r>
              <a:rPr lang="ru-RU" sz="2800" b="1" dirty="0">
                <a:solidFill>
                  <a:srgbClr val="FF0000"/>
                </a:solidFill>
              </a:rPr>
              <a:t>проекта                                                                                   </a:t>
            </a:r>
          </a:p>
          <a:p>
            <a:pPr marL="6350" marR="313690" indent="-6350">
              <a:lnSpc>
                <a:spcPct val="107000"/>
              </a:lnSpc>
              <a:spcAft>
                <a:spcPts val="13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-сайт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МБУ ДО «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Пестяковский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ДДТ» - </a:t>
            </a:r>
            <a:r>
              <a:rPr lang="ru-RU" u="sng" dirty="0">
                <a:solidFill>
                  <a:srgbClr val="000000"/>
                </a:solidFill>
                <a:latin typeface="Times New Roman"/>
                <a:ea typeface="Times New Roman"/>
                <a:hlinkClick r:id="rId2"/>
              </a:rPr>
              <a:t>https://ivobr.ru/mouopestyaki/ddt/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;</a:t>
            </a:r>
          </a:p>
          <a:p>
            <a:pPr marL="6350" marR="313690" indent="-6350">
              <a:lnSpc>
                <a:spcPct val="107000"/>
              </a:lnSpc>
              <a:spcAft>
                <a:spcPts val="135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сайт Отдела образования Администрации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Пестяковского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муниципального района - </a:t>
            </a:r>
            <a:r>
              <a:rPr lang="ru-RU" u="sng" dirty="0">
                <a:solidFill>
                  <a:srgbClr val="000000"/>
                </a:solidFill>
                <a:latin typeface="Times New Roman"/>
                <a:ea typeface="Times New Roman"/>
                <a:hlinkClick r:id="rId3"/>
              </a:rPr>
              <a:t>https://ivobr.ru/mouopestyaki/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;</a:t>
            </a:r>
          </a:p>
          <a:p>
            <a:pPr marL="6350" marR="313690" indent="-6350">
              <a:lnSpc>
                <a:spcPct val="107000"/>
              </a:lnSpc>
              <a:spcAft>
                <a:spcPts val="135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группа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ВКонтакте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- </a:t>
            </a:r>
            <a:r>
              <a:rPr lang="ru-RU" u="sng" dirty="0">
                <a:solidFill>
                  <a:srgbClr val="000000"/>
                </a:solidFill>
                <a:latin typeface="Times New Roman"/>
                <a:ea typeface="Times New Roman"/>
                <a:hlinkClick r:id="rId4"/>
              </a:rPr>
              <a:t>https://vk.com/club199468493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;</a:t>
            </a:r>
          </a:p>
          <a:p>
            <a:pPr marL="285750" marR="313690" indent="-285750">
              <a:lnSpc>
                <a:spcPct val="107000"/>
              </a:lnSpc>
              <a:spcAft>
                <a:spcPts val="135"/>
              </a:spcAft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сайт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dobro.ru -  </a:t>
            </a:r>
            <a:r>
              <a:rPr lang="ru-RU" u="sng" dirty="0">
                <a:solidFill>
                  <a:srgbClr val="000000"/>
                </a:solidFill>
                <a:latin typeface="Times New Roman"/>
                <a:ea typeface="Times New Roman"/>
                <a:hlinkClick r:id="rId5"/>
              </a:rPr>
              <a:t>https://dobro.ru/organizations/150278/info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sz="2800" b="1" dirty="0">
                <a:solidFill>
                  <a:srgbClr val="FF0000"/>
                </a:solidFill>
              </a:rPr>
              <a:t>Продукты деятельности </a:t>
            </a:r>
            <a:r>
              <a:rPr lang="ru-RU" sz="2800" b="1" dirty="0" smtClean="0">
                <a:solidFill>
                  <a:srgbClr val="FF0000"/>
                </a:solidFill>
              </a:rPr>
              <a:t>проекта</a:t>
            </a:r>
            <a:endParaRPr lang="ru-RU" sz="2800" b="1" dirty="0">
              <a:solidFill>
                <a:srgbClr val="FF0000"/>
              </a:solidFill>
            </a:endParaRP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положение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об отряде «Луч тепла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»;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оложение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об обучении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волонтеров;</a:t>
            </a: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с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оглашение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со службами медиации общеобразовательных учреждений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Пестяковского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муниципального района.</a:t>
            </a: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лан работы;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сценарии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мотивирующих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тренингов;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сценарии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мероприятий волонтерской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направленности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резентации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волонтерского движения «Луч тепла» на различных мероприятиях, имеющих социальную направленность.</a:t>
            </a:r>
          </a:p>
          <a:p>
            <a:pPr marR="313690">
              <a:lnSpc>
                <a:spcPct val="107000"/>
              </a:lnSpc>
              <a:spcAft>
                <a:spcPts val="135"/>
              </a:spcAft>
            </a:pP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6350" marR="313690" indent="-6350">
              <a:lnSpc>
                <a:spcPct val="107000"/>
              </a:lnSpc>
              <a:spcAft>
                <a:spcPts val="135"/>
              </a:spcAft>
            </a:pP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9670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82809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 «Луч тепла»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социально-гуманитарной  направленности предназначен для учащихся 14-18 лет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проект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формирование нравственных и коммуникативных качеств личности, активной жизненной и гражданской позиции, способствующей самоопределению и самореализации личности ребенка через участие его в волонтерском движении.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/>
            <a:r>
              <a:rPr lang="ru-RU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задачи проекта</a:t>
            </a:r>
            <a:r>
              <a:rPr lang="ru-RU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i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/>
            <a:endParaRPr lang="ru-RU" i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Wingdings" panose="05000000000000000000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оздание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мотивации к социально-значимой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деятельности;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Wingdings" panose="05000000000000000000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бучение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волонтеров на сайте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Добро.Университет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(https://edu.dobro.ru/?utm_source=dobroru&amp;utm_medium=organic&amp;utm_campaign=promo&amp;utm_content=headerservices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овлечение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подростков из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риска»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активную добровольческую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деятельность;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возможности для самореализации развития организаторских качеств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посредством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участия в планировании и проведении социально значимых дел,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акций.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6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Актуальность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проекта  обусловлена потребностью современного общества в социально активной личности, которая умеет самостоятельно принимать решения в ситуации выбора 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Всё это актуально для нашего региона. Ивановская область –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дотационная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этого вытекает ряд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проблем: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безработица, у большинства населения области невысокое финансовое благополучие.  А если в семье трудная ситуация, то дети могут чувствовать себя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«обузой». 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Вовлечение подростков в добровольческую деятельность - это способ строить социальные отношения, получать признание, приобретать друзей и единомышленников, почувствовать себя способным что-то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совершить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почувствовать себя нужным.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Новизна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проекта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детей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«группы риска», склонных к правонарушениям, деструктивному поведению. Именно реализация проекта волонтерского движения « Луч  тепла» способствует воспитанию социальной активности, формированию и совершенствованию политической и социальной компетентности подрастающего поколения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 года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39484"/>
              </p:ext>
            </p:extLst>
          </p:nvPr>
        </p:nvGraphicFramePr>
        <p:xfrm>
          <a:off x="107504" y="116632"/>
          <a:ext cx="9036496" cy="67413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4622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742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6604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Этапы реализации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Сроки выполнения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55700">
                <a:tc>
                  <a:txBody>
                    <a:bodyPr/>
                    <a:lstStyle/>
                    <a:p>
                      <a:r>
                        <a:rPr lang="ru-RU" sz="1600" b="1" u="sng" dirty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en-US" sz="1600" b="1" u="sng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600" b="1" u="sng" dirty="0">
                          <a:solidFill>
                            <a:srgbClr val="FF0000"/>
                          </a:solidFill>
                        </a:rPr>
                        <a:t>этап –</a:t>
                      </a:r>
                      <a:r>
                        <a:rPr lang="ru-RU" sz="1600" b="1" u="sng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600" b="1" u="sng" dirty="0">
                          <a:solidFill>
                            <a:srgbClr val="FF0000"/>
                          </a:solidFill>
                        </a:rPr>
                        <a:t>подготовительный</a:t>
                      </a:r>
                    </a:p>
                    <a:p>
                      <a:endParaRPr lang="ru-RU" sz="1600" b="1" u="sng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ru-RU" sz="1600" dirty="0" smtClean="0"/>
                        <a:t> - анализ проблемы социума;</a:t>
                      </a:r>
                    </a:p>
                    <a:p>
                      <a:r>
                        <a:rPr lang="ru-RU" sz="1600" dirty="0" smtClean="0"/>
                        <a:t>- определение цели и задач.</a:t>
                      </a:r>
                    </a:p>
                    <a:p>
                      <a:endParaRPr lang="ru-RU" sz="1600" b="0" kern="1200" dirty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январь</a:t>
                      </a:r>
                      <a:endParaRPr lang="ru-RU" sz="1600" dirty="0"/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32270371"/>
                  </a:ext>
                </a:extLst>
              </a:tr>
              <a:tr h="3263920">
                <a:tc>
                  <a:txBody>
                    <a:bodyPr/>
                    <a:lstStyle/>
                    <a:p>
                      <a:r>
                        <a:rPr lang="ru-RU" sz="1600" b="1" u="sng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US" sz="1600" b="1" u="sng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600" b="1" u="sng" dirty="0">
                          <a:solidFill>
                            <a:srgbClr val="FF0000"/>
                          </a:solidFill>
                        </a:rPr>
                        <a:t>этап – </a:t>
                      </a:r>
                      <a:r>
                        <a:rPr lang="ru-RU" sz="1600" b="1" u="sng" dirty="0" smtClean="0">
                          <a:solidFill>
                            <a:srgbClr val="FF0000"/>
                          </a:solidFill>
                        </a:rPr>
                        <a:t>практический</a:t>
                      </a:r>
                    </a:p>
                    <a:p>
                      <a:pPr algn="just"/>
                      <a:r>
                        <a:rPr lang="ru-RU" sz="1600" b="0" u="none" dirty="0" smtClean="0">
                          <a:solidFill>
                            <a:schemeClr val="tx1"/>
                          </a:solidFill>
                        </a:rPr>
                        <a:t>2.1 - выявление детей группы риска (выход в </a:t>
                      </a:r>
                      <a:r>
                        <a:rPr lang="ru-RU" sz="1600" b="0" u="none" dirty="0" smtClean="0">
                          <a:solidFill>
                            <a:schemeClr val="tx1"/>
                          </a:solidFill>
                        </a:rPr>
                        <a:t>школы </a:t>
                      </a:r>
                      <a:r>
                        <a:rPr lang="ru-RU" sz="1600" b="0" u="none" dirty="0" smtClean="0">
                          <a:solidFill>
                            <a:schemeClr val="tx1"/>
                          </a:solidFill>
                        </a:rPr>
                        <a:t>и проведение мотивационных тренингов в 6-9 классах, заключение соглашения со службами медиации общеобразовательных учреждений)</a:t>
                      </a:r>
                    </a:p>
                    <a:p>
                      <a:pPr algn="just"/>
                      <a:r>
                        <a:rPr lang="ru-RU" sz="1600" b="0" u="none" dirty="0" smtClean="0">
                          <a:solidFill>
                            <a:schemeClr val="tx1"/>
                          </a:solidFill>
                        </a:rPr>
                        <a:t>- характеристика и изучение реальных возможностей группы риска;</a:t>
                      </a:r>
                    </a:p>
                    <a:p>
                      <a:pPr algn="just"/>
                      <a:r>
                        <a:rPr lang="ru-RU" sz="1600" b="0" u="none" dirty="0" smtClean="0">
                          <a:solidFill>
                            <a:schemeClr val="tx1"/>
                          </a:solidFill>
                        </a:rPr>
                        <a:t>- составление детального плана работы;</a:t>
                      </a:r>
                    </a:p>
                    <a:p>
                      <a:pPr algn="just"/>
                      <a:r>
                        <a:rPr lang="ru-RU" sz="1600" b="0" u="none" dirty="0" smtClean="0">
                          <a:solidFill>
                            <a:schemeClr val="tx1"/>
                          </a:solidFill>
                        </a:rPr>
                        <a:t>- определение обязанностей  волонтеров;</a:t>
                      </a:r>
                    </a:p>
                    <a:p>
                      <a:pPr algn="just"/>
                      <a:r>
                        <a:rPr lang="ru-RU" sz="1600" b="0" u="none" dirty="0" smtClean="0">
                          <a:solidFill>
                            <a:schemeClr val="tx1"/>
                          </a:solidFill>
                        </a:rPr>
                        <a:t>-организация деятельности по направлениям содержания проекта  </a:t>
                      </a:r>
                    </a:p>
                    <a:p>
                      <a:pPr algn="just"/>
                      <a:r>
                        <a:rPr lang="ru-RU" sz="1600" b="0" u="none" dirty="0" smtClean="0">
                          <a:solidFill>
                            <a:schemeClr val="tx1"/>
                          </a:solidFill>
                        </a:rPr>
                        <a:t>2.2 –корректировочный план работы  (январь 2024, 2025</a:t>
                      </a:r>
                      <a:r>
                        <a:rPr lang="ru-RU" sz="1600" b="0" u="none" baseline="0" dirty="0" smtClean="0">
                          <a:solidFill>
                            <a:schemeClr val="tx1"/>
                          </a:solidFill>
                        </a:rPr>
                        <a:t> г.)</a:t>
                      </a:r>
                      <a:endParaRPr lang="ru-RU" sz="1600" b="0" u="none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600" b="1" u="sng" dirty="0">
                        <a:solidFill>
                          <a:srgbClr val="FF0000"/>
                        </a:solidFill>
                      </a:endParaRPr>
                    </a:p>
                    <a:p>
                      <a:endParaRPr lang="ru-RU" sz="1600" b="1" u="sng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ru-RU" sz="1600" dirty="0" smtClean="0"/>
                        <a:t> </a:t>
                      </a:r>
                      <a:endParaRPr lang="ru-RU" sz="1600" dirty="0"/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 январь-декабрь</a:t>
                      </a:r>
                      <a:endParaRPr lang="ru-RU" sz="1600" dirty="0"/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70140070"/>
                  </a:ext>
                </a:extLst>
              </a:tr>
              <a:tr h="1555700">
                <a:tc>
                  <a:txBody>
                    <a:bodyPr/>
                    <a:lstStyle/>
                    <a:p>
                      <a:r>
                        <a:rPr lang="ru-RU" sz="1600" b="1" u="sng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sz="1600" b="1" u="sng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600" b="1" u="sng" dirty="0">
                          <a:solidFill>
                            <a:srgbClr val="FF0000"/>
                          </a:solidFill>
                        </a:rPr>
                        <a:t>этап – рефлексивный</a:t>
                      </a:r>
                    </a:p>
                    <a:p>
                      <a:endParaRPr lang="ru-RU" sz="1600" b="1" u="sng" dirty="0">
                        <a:solidFill>
                          <a:srgbClr val="FF0000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/>
                        <a:t>отчет деятельности;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aseline="0" dirty="0"/>
                        <a:t>мониторинг;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aseline="0" dirty="0"/>
                        <a:t>подведение итогов</a:t>
                      </a:r>
                      <a:endParaRPr lang="ru-RU" sz="1600" dirty="0"/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 декабрь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965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4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деятельности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Социальное волонтерство</a:t>
            </a:r>
          </a:p>
        </p:txBody>
      </p:sp>
      <p:pic>
        <p:nvPicPr>
          <p:cNvPr id="2050" name="Picture 2" descr="C:\Users\ДДТ\Desktop\луч тепла 21-22\vvZ3HsQWOG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35" y="1383426"/>
            <a:ext cx="3011827" cy="2258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2482" y="366875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Акция «Снежный рейд»</a:t>
            </a:r>
          </a:p>
        </p:txBody>
      </p:sp>
      <p:pic>
        <p:nvPicPr>
          <p:cNvPr id="2051" name="Picture 3" descr="C:\Users\ДДТ\Desktop\луч тепла 21-22\pk_5GY-DIf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77523"/>
            <a:ext cx="3932633" cy="221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4088" y="374951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Акция «Свет в окне»</a:t>
            </a:r>
          </a:p>
        </p:txBody>
      </p:sp>
      <p:pic>
        <p:nvPicPr>
          <p:cNvPr id="2053" name="Picture 5" descr="C:\Users\ДДТ\Desktop\aChNL6fN8A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73380"/>
            <a:ext cx="3040781" cy="2280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52531" y="6488668"/>
            <a:ext cx="259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Акция «Собери урожай»</a:t>
            </a:r>
          </a:p>
        </p:txBody>
      </p:sp>
      <p:pic>
        <p:nvPicPr>
          <p:cNvPr id="2054" name="Picture 6" descr="C:\Users\ДДТ\Desktop\FCiMH4aweW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845" y="4240184"/>
            <a:ext cx="3040782" cy="2280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73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062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деятельности</a:t>
            </a: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Патриотическое волонтерство</a:t>
            </a:r>
          </a:p>
        </p:txBody>
      </p:sp>
      <p:pic>
        <p:nvPicPr>
          <p:cNvPr id="3075" name="Picture 3" descr="C:\Users\ДДТ\Desktop\qxFSKmZxlE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55" y="1129979"/>
            <a:ext cx="3168352" cy="2376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ДТ\Desktop\20drO0TOyL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9979"/>
            <a:ext cx="3000333" cy="22502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ДТ\Desktop\YAq2yfIko0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5" y="4072266"/>
            <a:ext cx="2223599" cy="22235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ДТ\Desktop\MSAKrJSRE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790" y="4074190"/>
            <a:ext cx="3019588" cy="22646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80337" y="346081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Поздравление ветеранов ВОВ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2489" y="3594105"/>
            <a:ext cx="4028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Акция «Георгиевская ленточка»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2489" y="6338881"/>
            <a:ext cx="3019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«День героев Отечества»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80337" y="6430472"/>
            <a:ext cx="245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Акция «Сад Памяти»</a:t>
            </a:r>
          </a:p>
        </p:txBody>
      </p:sp>
    </p:spTree>
    <p:extLst>
      <p:ext uri="{BB962C8B-B14F-4D97-AF65-F5344CB8AC3E}">
        <p14:creationId xmlns:p14="http://schemas.microsoft.com/office/powerpoint/2010/main" val="76565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74" y="74110"/>
            <a:ext cx="8229600" cy="1143000"/>
          </a:xfrm>
        </p:spPr>
        <p:txBody>
          <a:bodyPr>
            <a:normAutofit/>
          </a:bodyPr>
          <a:lstStyle/>
          <a:p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Основные направления деятельности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800" b="1" dirty="0">
                <a:solidFill>
                  <a:srgbClr val="FF0000"/>
                </a:solidFill>
              </a:rPr>
              <a:t>Экологическое волонтерство</a:t>
            </a:r>
          </a:p>
        </p:txBody>
      </p:sp>
      <p:pic>
        <p:nvPicPr>
          <p:cNvPr id="4099" name="Picture 3" descr="C:\Users\ДДТ\Desktop\Zlr6b44hRN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42617"/>
            <a:ext cx="2976331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ДТ\Desktop\SrqeMFXhym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502" y="1167434"/>
            <a:ext cx="3011883" cy="2258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ДТ\Desktop\луч тепла 21-22\вода, спорт, акция\i (10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61" y="4106135"/>
            <a:ext cx="2808194" cy="2106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ДДТ\Desktop\VvZLvN3zyI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502" y="4070746"/>
            <a:ext cx="2855381" cy="2141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3494064"/>
            <a:ext cx="2894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Акция «Зеленая Россия»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53422" y="3492618"/>
            <a:ext cx="252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Акция «Посади цветок»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6278553"/>
            <a:ext cx="2287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Акция «Вода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134842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Основные направления деятельности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>
                <a:solidFill>
                  <a:srgbClr val="FF0000"/>
                </a:solidFill>
              </a:rPr>
              <a:t>Здоровый образ жизни</a:t>
            </a:r>
          </a:p>
        </p:txBody>
      </p:sp>
      <p:pic>
        <p:nvPicPr>
          <p:cNvPr id="5122" name="Picture 2" descr="C:\Users\ДДТ\Desktop\2YoO7fGP8I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39" y="1340768"/>
            <a:ext cx="3140579" cy="2355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ДТ\Desktop\deOJeL1BM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544" y="1289451"/>
            <a:ext cx="3140579" cy="2355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ДДТ\Desktop\8nx5CGw2qG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88" y="4063533"/>
            <a:ext cx="3288366" cy="2466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ДДТ\Desktop\TkvEd3XYyd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643" y="4091872"/>
            <a:ext cx="2444515" cy="2367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3967" y="3696202"/>
            <a:ext cx="2788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Акция «Красная ленточка»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91643" y="3667762"/>
            <a:ext cx="230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Акция «10000 шагов»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3270" y="6511432"/>
            <a:ext cx="1631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Фестиваль ГТО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12051" y="6464153"/>
            <a:ext cx="2943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Легкоатлетическая эстафета</a:t>
            </a:r>
          </a:p>
        </p:txBody>
      </p:sp>
    </p:spTree>
    <p:extLst>
      <p:ext uri="{BB962C8B-B14F-4D97-AF65-F5344CB8AC3E}">
        <p14:creationId xmlns:p14="http://schemas.microsoft.com/office/powerpoint/2010/main" val="302605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20891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езультат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 реализации проекта:</a:t>
            </a: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привлечение к волонтерской деятельности детей из 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групп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риска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обучение волонтеров на сайте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Добро.Университет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предоставление возможности для самореализации развития организаторских качеств посредством участия в планировании и проведении социально значимых дел,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акций;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привлечение детей к участию во Всероссийских, региональных и муниципальных конкурсах 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Размещение информации о результатах реализации проекта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социальной сети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>
                <a:effectLst/>
                <a:latin typeface="YS Text"/>
                <a:hlinkClick r:id="rId2"/>
              </a:rPr>
              <a:t>https://vk.com/club199468493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60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632</Words>
  <Application>Microsoft Office PowerPoint</Application>
  <PresentationFormat>Экран (4:3)</PresentationFormat>
  <Paragraphs>111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бюджетное учреждение дополнительного образования «Пестяковский  Дом детского творчества»</vt:lpstr>
      <vt:lpstr>Презентация PowerPoint</vt:lpstr>
      <vt:lpstr>Презентация PowerPoint</vt:lpstr>
      <vt:lpstr>Презентация PowerPoint</vt:lpstr>
      <vt:lpstr>Основные направления деятельности Социальное волонтерство</vt:lpstr>
      <vt:lpstr>Основные направления деятельности Патриотическое волонтерство</vt:lpstr>
      <vt:lpstr>Основные направления деятельности Экологическое волонтерство</vt:lpstr>
      <vt:lpstr>Основные направления деятельности Здоровый образ жизни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дополнительного образования «Пестяковский  Дом детского творчества»</dc:title>
  <dc:creator>ДДТ</dc:creator>
  <cp:lastModifiedBy>Пользователь Windows</cp:lastModifiedBy>
  <cp:revision>33</cp:revision>
  <dcterms:created xsi:type="dcterms:W3CDTF">2022-12-13T13:36:45Z</dcterms:created>
  <dcterms:modified xsi:type="dcterms:W3CDTF">2023-01-10T06:36:14Z</dcterms:modified>
</cp:coreProperties>
</file>